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63" r:id="rId4"/>
    <p:sldId id="264" r:id="rId5"/>
    <p:sldId id="265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329" r:id="rId15"/>
    <p:sldId id="333" r:id="rId16"/>
    <p:sldId id="331" r:id="rId17"/>
    <p:sldId id="332" r:id="rId18"/>
    <p:sldId id="335" r:id="rId19"/>
    <p:sldId id="345" r:id="rId20"/>
    <p:sldId id="273" r:id="rId21"/>
    <p:sldId id="274" r:id="rId22"/>
    <p:sldId id="275" r:id="rId23"/>
    <p:sldId id="277" r:id="rId24"/>
    <p:sldId id="278" r:id="rId25"/>
    <p:sldId id="337" r:id="rId26"/>
    <p:sldId id="339" r:id="rId27"/>
    <p:sldId id="338" r:id="rId28"/>
    <p:sldId id="340" r:id="rId29"/>
    <p:sldId id="341" r:id="rId30"/>
    <p:sldId id="342" r:id="rId31"/>
    <p:sldId id="34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EA2"/>
    <a:srgbClr val="29B7DD"/>
    <a:srgbClr val="F99001"/>
    <a:srgbClr val="D7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2" autoAdjust="0"/>
  </p:normalViewPr>
  <p:slideViewPr>
    <p:cSldViewPr snapToGrid="0">
      <p:cViewPr>
        <p:scale>
          <a:sx n="100" d="100"/>
          <a:sy n="100" d="100"/>
        </p:scale>
        <p:origin x="264" y="420"/>
      </p:cViewPr>
      <p:guideLst>
        <p:guide orient="horz" pos="2160"/>
        <p:guide pos="3840"/>
        <p:guide pos="438"/>
        <p:guide pos="7242"/>
        <p:guide orient="horz" pos="408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naver_da_pr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3685;&#54633;%20&#47928;&#49436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3685;&#54633;%20&#47928;&#49436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 60g" panose="02020603020101020101" pitchFamily="18" charset="-127"/>
                    <a:ea typeface="HG꼬딕씨 60g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Sheet1!$C$9:$C$15</c:f>
              <c:strCache>
                <c:ptCount val="7"/>
                <c:pt idx="0">
                  <c:v>2월</c:v>
                </c:pt>
                <c:pt idx="1">
                  <c:v>3월</c:v>
                </c:pt>
                <c:pt idx="2">
                  <c:v>4월</c:v>
                </c:pt>
                <c:pt idx="3">
                  <c:v>5월</c:v>
                </c:pt>
                <c:pt idx="4">
                  <c:v>6월</c:v>
                </c:pt>
                <c:pt idx="5">
                  <c:v>7월</c:v>
                </c:pt>
                <c:pt idx="6">
                  <c:v>8월</c:v>
                </c:pt>
              </c:strCache>
            </c:strRef>
          </c:cat>
          <c:val>
            <c:numRef>
              <c:f>Sheet1!$D$9:$D$15</c:f>
              <c:numCache>
                <c:formatCode>0.00%</c:formatCode>
                <c:ptCount val="7"/>
                <c:pt idx="0">
                  <c:v>3.2000000000000002E-3</c:v>
                </c:pt>
                <c:pt idx="1">
                  <c:v>3.3999999999999998E-3</c:v>
                </c:pt>
                <c:pt idx="2">
                  <c:v>5.7000000000000002E-3</c:v>
                </c:pt>
                <c:pt idx="3">
                  <c:v>6.1000000000000004E-3</c:v>
                </c:pt>
                <c:pt idx="4">
                  <c:v>6.7000000000000002E-3</c:v>
                </c:pt>
                <c:pt idx="5">
                  <c:v>6.4999999999999997E-3</c:v>
                </c:pt>
                <c:pt idx="6">
                  <c:v>6.7999999999999996E-3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6A-449F-B23A-80DF14A17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9495328"/>
        <c:axId val="590584080"/>
      </c:lineChart>
      <c:catAx>
        <c:axId val="51949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590584080"/>
        <c:crosses val="autoZero"/>
        <c:auto val="1"/>
        <c:lblAlgn val="ctr"/>
        <c:lblOffset val="100"/>
        <c:noMultiLvlLbl val="0"/>
      </c:catAx>
      <c:valAx>
        <c:axId val="590584080"/>
        <c:scaling>
          <c:orientation val="minMax"/>
          <c:min val="2.0000000000000005E-3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51949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accent1">
                <a:shade val="50000"/>
                <a:alpha val="0"/>
              </a:schemeClr>
            </a:solidFill>
          </a:ln>
          <a:solidFill>
            <a:schemeClr val="bg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7229398148148155E-2"/>
          <c:y val="0.14795111111111114"/>
          <c:w val="0.87043263888888889"/>
          <c:h val="0.70397160493827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정리!$G$43</c:f>
              <c:strCache>
                <c:ptCount val="1"/>
                <c:pt idx="0">
                  <c:v>구</c:v>
                </c:pt>
              </c:strCache>
            </c:strRef>
          </c:tx>
          <c:spPr>
            <a:solidFill>
              <a:srgbClr val="ED7D31">
                <a:lumMod val="75000"/>
              </a:srgbClr>
            </a:solidFill>
            <a:ln>
              <a:noFill/>
            </a:ln>
            <a:effectLst/>
          </c:spPr>
          <c:invertIfNegative val="0"/>
          <c:cat>
            <c:strRef>
              <c:f>정리!$F$44:$F$47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정리!$G$44:$G$47</c:f>
              <c:numCache>
                <c:formatCode>0.00%</c:formatCode>
                <c:ptCount val="4"/>
                <c:pt idx="0">
                  <c:v>3.7986950579761473E-3</c:v>
                </c:pt>
                <c:pt idx="1">
                  <c:v>2.8612567492064798E-3</c:v>
                </c:pt>
                <c:pt idx="2">
                  <c:v>3.4476417368427157E-3</c:v>
                </c:pt>
                <c:pt idx="3">
                  <c:v>3.9356175809807737E-3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22-4BE5-8820-C6FD0F3CBDA6}"/>
            </c:ext>
          </c:extLst>
        </c:ser>
        <c:ser>
          <c:idx val="1"/>
          <c:order val="1"/>
          <c:tx>
            <c:strRef>
              <c:f>정리!$H$43</c:f>
              <c:strCache>
                <c:ptCount val="1"/>
                <c:pt idx="0">
                  <c:v>신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HG꼬딕씨 60g" panose="02020603020101020101" pitchFamily="18" charset="-127"/>
                    <a:ea typeface="HG꼬딕씨 60g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정리!$F$44:$F$47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정리!$H$44:$H$47</c:f>
              <c:numCache>
                <c:formatCode>0.00%</c:formatCode>
                <c:ptCount val="4"/>
                <c:pt idx="0">
                  <c:v>3.909885624813066E-3</c:v>
                </c:pt>
                <c:pt idx="1">
                  <c:v>3.0839287278805758E-3</c:v>
                </c:pt>
                <c:pt idx="2">
                  <c:v>3.5064461409369937E-3</c:v>
                </c:pt>
                <c:pt idx="3">
                  <c:v>4.2611803523576186E-3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22-4BE5-8820-C6FD0F3CB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9151696"/>
        <c:axId val="2069152784"/>
      </c:barChart>
      <c:catAx>
        <c:axId val="206915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2069152784"/>
        <c:crosses val="autoZero"/>
        <c:auto val="1"/>
        <c:lblAlgn val="ctr"/>
        <c:lblOffset val="100"/>
        <c:noMultiLvlLbl val="0"/>
      </c:catAx>
      <c:valAx>
        <c:axId val="2069152784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2069151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n>
            <a:solidFill>
              <a:schemeClr val="accent1">
                <a:shade val="50000"/>
                <a:alpha val="0"/>
              </a:schemeClr>
            </a:solidFill>
          </a:ln>
          <a:solidFill>
            <a:schemeClr val="bg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131026532727569E-2"/>
          <c:y val="0.16695454729757123"/>
          <c:w val="0.89173794693454489"/>
          <c:h val="0.700407386304223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Sheet1!$U$30</c:f>
              <c:strCache>
                <c:ptCount val="1"/>
                <c:pt idx="0">
                  <c:v>CTR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Sheet1!$T$31:$T$33</c:f>
              <c:strCache>
                <c:ptCount val="3"/>
                <c:pt idx="0">
                  <c:v> A배너 </c:v>
                </c:pt>
                <c:pt idx="1">
                  <c:v> B배너 </c:v>
                </c:pt>
                <c:pt idx="2">
                  <c:v> C배너 </c:v>
                </c:pt>
              </c:strCache>
            </c:strRef>
          </c:cat>
          <c:val>
            <c:numRef>
              <c:f>Sheet1!$U$31:$U$33</c:f>
              <c:numCache>
                <c:formatCode>0.000%</c:formatCode>
                <c:ptCount val="3"/>
                <c:pt idx="0">
                  <c:v>3.8478737423828036E-3</c:v>
                </c:pt>
                <c:pt idx="1">
                  <c:v>3.9971748757879604E-3</c:v>
                </c:pt>
                <c:pt idx="2">
                  <c:v>4.2581337670007727E-3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22-489E-BA58-02103516B095}"/>
            </c:ext>
          </c:extLst>
        </c:ser>
        <c:ser>
          <c:idx val="1"/>
          <c:order val="1"/>
          <c:tx>
            <c:strRef>
              <c:f>Sheet1!$V$30</c:f>
              <c:strCache>
                <c:ptCount val="1"/>
                <c:pt idx="0">
                  <c:v>CVR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Sheet1!$T$31:$T$33</c:f>
              <c:strCache>
                <c:ptCount val="3"/>
                <c:pt idx="0">
                  <c:v> A배너 </c:v>
                </c:pt>
                <c:pt idx="1">
                  <c:v> B배너 </c:v>
                </c:pt>
                <c:pt idx="2">
                  <c:v> C배너 </c:v>
                </c:pt>
              </c:strCache>
            </c:strRef>
          </c:cat>
          <c:val>
            <c:numRef>
              <c:f>Sheet1!$V$31:$V$33</c:f>
              <c:numCache>
                <c:formatCode>0.00%</c:formatCode>
                <c:ptCount val="3"/>
                <c:pt idx="0">
                  <c:v>2.2485207100591716E-2</c:v>
                </c:pt>
                <c:pt idx="1">
                  <c:v>3.5093696763202724E-2</c:v>
                </c:pt>
                <c:pt idx="2">
                  <c:v>1.62748643761302E-2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22-489E-BA58-02103516B095}"/>
            </c:ext>
          </c:extLst>
        </c:ser>
        <c:ser>
          <c:idx val="2"/>
          <c:order val="2"/>
          <c:tx>
            <c:strRef>
              <c:f>Sheet1!$W$30</c:f>
              <c:strCache>
                <c:ptCount val="1"/>
                <c:pt idx="0">
                  <c:v>E.CVR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Sheet1!$T$31:$T$33</c:f>
              <c:strCache>
                <c:ptCount val="3"/>
                <c:pt idx="0">
                  <c:v> A배너 </c:v>
                </c:pt>
                <c:pt idx="1">
                  <c:v> B배너 </c:v>
                </c:pt>
                <c:pt idx="2">
                  <c:v> C배너 </c:v>
                </c:pt>
              </c:strCache>
            </c:strRef>
          </c:cat>
          <c:val>
            <c:numRef>
              <c:f>Sheet1!$W$31:$W$33</c:f>
              <c:numCache>
                <c:formatCode>0.00%</c:formatCode>
                <c:ptCount val="3"/>
                <c:pt idx="0">
                  <c:v>8.6520237994406231E-3</c:v>
                </c:pt>
                <c:pt idx="1">
                  <c:v>1.4027564300039522E-2</c:v>
                </c:pt>
                <c:pt idx="2">
                  <c:v>6.9300549553357963E-3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22-489E-BA58-02103516B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811776304"/>
        <c:axId val="-811778480"/>
      </c:barChart>
      <c:catAx>
        <c:axId val="-81177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defRPr>
            </a:pPr>
            <a:endParaRPr lang="ko-KR"/>
          </a:p>
        </c:txPr>
        <c:crossAx val="-811778480"/>
        <c:crosses val="autoZero"/>
        <c:auto val="1"/>
        <c:lblAlgn val="ctr"/>
        <c:lblOffset val="100"/>
        <c:noMultiLvlLbl val="0"/>
      </c:catAx>
      <c:valAx>
        <c:axId val="-811778480"/>
        <c:scaling>
          <c:orientation val="minMax"/>
        </c:scaling>
        <c:delete val="1"/>
        <c:axPos val="l"/>
        <c:numFmt formatCode="0.000%" sourceLinked="1"/>
        <c:majorTickMark val="none"/>
        <c:minorTickMark val="none"/>
        <c:tickLblPos val="nextTo"/>
        <c:crossAx val="-81177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75794092859703"/>
          <c:y val="0.1300904615266423"/>
          <c:w val="0.44484079394755449"/>
          <c:h val="0.112750188328136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3175">
          <a:solidFill>
            <a:schemeClr val="bg1">
              <a:lumMod val="50000"/>
            </a:schemeClr>
          </a:solidFill>
        </a:ln>
        <a:effectLst/>
        <a:sp3d contourW="3175">
          <a:contourClr>
            <a:schemeClr val="bg1">
              <a:lumMod val="50000"/>
            </a:schemeClr>
          </a:contourClr>
        </a:sp3d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FF6600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A90C-469B-BC46-EC711A50E63F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90C-469B-BC46-EC711A50E63F}"/>
              </c:ext>
            </c:extLst>
          </c:dPt>
          <c:cat>
            <c:strRef>
              <c:f>Sheet1!$T$39:$T$40</c:f>
              <c:strCache>
                <c:ptCount val="2"/>
                <c:pt idx="0">
                  <c:v>유지시</c:v>
                </c:pt>
                <c:pt idx="1">
                  <c:v>대응시</c:v>
                </c:pt>
              </c:strCache>
            </c:strRef>
          </c:cat>
          <c:val>
            <c:numRef>
              <c:f>Sheet1!$U$39:$U$40</c:f>
              <c:numCache>
                <c:formatCode>General</c:formatCode>
                <c:ptCount val="2"/>
                <c:pt idx="0">
                  <c:v>107</c:v>
                </c:pt>
                <c:pt idx="1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0C-469B-BC46-EC711A50E6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811780656"/>
        <c:axId val="-811779024"/>
        <c:axId val="0"/>
      </c:bar3DChart>
      <c:catAx>
        <c:axId val="-81178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-811779024"/>
        <c:crosses val="autoZero"/>
        <c:auto val="1"/>
        <c:lblAlgn val="ctr"/>
        <c:lblOffset val="100"/>
        <c:noMultiLvlLbl val="0"/>
      </c:catAx>
      <c:valAx>
        <c:axId val="-811779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81178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4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2AC2E-AB4D-4B0D-AB9A-736BFED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54E302-2971-47D6-95D1-AD953BFD0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584A9-B522-46A5-BA98-F059D811C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97D74-93BD-4C39-AF8B-1C57DECF736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C0B78-B2AD-417C-AA0A-A96598D0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D37A9-4569-4239-8632-B923F0CFB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C0249-5590-41E0-91C9-FB3AFD10E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6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5F6CFA-6C10-4A64-B7E0-037055AB5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2C729D-DBEA-4FC3-B40B-4DCE13365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A6630-D784-4D77-A601-7C648F9E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97D74-93BD-4C39-AF8B-1C57DECF736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355DC2-0AFA-4045-AE20-4BF14EFA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2E9DA9-CAE3-47D1-AF4D-8F7A74FC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C0249-5590-41E0-91C9-FB3AFD10E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12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6E902-82A5-4D59-B8D6-8F40EDF9F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FD5BD4-5321-4403-96D1-89ACC0CD7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8BD3C-4ECF-461C-8089-E9BA2960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AD577C-8F3A-47DC-93FD-736ED956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16644-540A-4E50-9757-8D055795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865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FA5D8-852C-4F11-B59B-1B19720B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92584-0463-4F49-8978-6E137A4D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A9A29E-6CA1-450A-82DC-F065CBDF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21E9CB-A512-4526-96DB-E0911085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4AC8B-E468-4D9E-B2A8-3A7F60E7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00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803BA-543B-4078-AAE0-E47AFD6E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4C646A-E814-4EEE-9760-254D8B100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0B57A-BBE5-4946-A1FD-55F5EF12E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7862E-B537-4D6C-8B28-368205E50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C24A47-F7C2-47D8-9363-7E6FDEE6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86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F9C21-D767-47C6-9322-B25E0428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009F9-4693-4A9C-B100-7449449CA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B666A1-DEEF-4FB5-A82B-159C8ECC0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D4610D-3C3A-41C9-883F-59482D41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935A78-3871-4403-A50F-7ED18582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94C44-30B3-4B4D-A06A-C9198385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25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F5D8F-785A-40AB-8BB3-0D35FD5A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C0E1D-3210-41FD-BD9A-8CA8AD261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0D75F8-EF56-46F9-99A3-B8C71D65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81D37E-376F-4610-89F2-EB50768CC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DB3B73-9DA4-4474-9F51-D0BBB5A45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2DE581-E555-4A0A-A5DF-3159F3F9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121B33-66E3-4511-8100-B099A019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98F358-0525-40DB-89D0-0211D1BD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01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D5078-D18C-4FAA-A40D-85CF4C8C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F5DCD3-735F-4D45-A838-B6B44EC4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1CB046-A9C1-4F21-8F35-EF41C852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9A2844-F62D-4CAF-9553-C5633EF8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87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66743-9049-4DCD-93BC-03BBFABC0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9995B9-A1FC-4952-8CBB-6B23F034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00578A-3A79-4139-8428-0706D78B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39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53579-424F-408C-994D-B41B073F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7ED9C-185C-43E0-A7DB-C6E7136B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9D5097-9A97-4A27-B33C-2E02DCD5D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003419-1B63-420B-B588-5CF7BA1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B0A9E-A929-4DDA-9829-CA056F98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84CB33-BC25-4066-873C-9F03F23E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60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B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420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87939-2FC8-48F0-9359-9F48EFACF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340966-7E47-4924-A6FF-D6EFB0609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05A62C-E740-4B65-AFA3-C64F33EB4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37C9B-D8E1-4A95-964B-297B8B9E5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A05AB6-98B4-4257-B68E-E992A507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788B95-AB74-43E9-8071-228D8DEE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32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40518-65E0-4189-A5AA-BECA2B87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6A61F6-3D69-4437-8EAA-7FDCBF4FA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9E4EF-DC1F-4012-A36A-140B34F7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688A0-614F-474F-BD6B-690ACD84C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AEDB7-5F29-457D-A906-2DE8754B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13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D01875-ACA1-4BB4-BD66-475FA52D6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CC6258-143A-478B-88E1-3EF3A8C1E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E9695E-0D63-44E2-9B06-CC4C1C9C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D8A9-592B-4C5B-A58C-42D37BD36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F2FAD-B7B8-47E7-ACB9-FCCF176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36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gradFill>
          <a:gsLst>
            <a:gs pos="65000">
              <a:srgbClr val="E7E8EA"/>
            </a:gs>
            <a:gs pos="100000">
              <a:schemeClr val="bg1"/>
            </a:gs>
            <a:gs pos="0">
              <a:srgbClr val="D7D8D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92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E346CF7-F67F-45E4-8D8D-F99865BFE12A}"/>
              </a:ext>
            </a:extLst>
          </p:cNvPr>
          <p:cNvSpPr/>
          <p:nvPr userDrawn="1"/>
        </p:nvSpPr>
        <p:spPr>
          <a:xfrm>
            <a:off x="816" y="0"/>
            <a:ext cx="12191184" cy="650994"/>
          </a:xfrm>
          <a:custGeom>
            <a:avLst/>
            <a:gdLst>
              <a:gd name="connsiteX0" fmla="*/ 0 w 12191184"/>
              <a:gd name="connsiteY0" fmla="*/ 0 h 650994"/>
              <a:gd name="connsiteX1" fmla="*/ 11380592 w 12191184"/>
              <a:gd name="connsiteY1" fmla="*/ 0 h 650994"/>
              <a:gd name="connsiteX2" fmla="*/ 12191184 w 12191184"/>
              <a:gd name="connsiteY2" fmla="*/ 0 h 650994"/>
              <a:gd name="connsiteX3" fmla="*/ 12191184 w 12191184"/>
              <a:gd name="connsiteY3" fmla="*/ 104400 h 650994"/>
              <a:gd name="connsiteX4" fmla="*/ 12191184 w 12191184"/>
              <a:gd name="connsiteY4" fmla="*/ 643892 h 650994"/>
              <a:gd name="connsiteX5" fmla="*/ 12120975 w 12191184"/>
              <a:gd name="connsiteY5" fmla="*/ 650994 h 650994"/>
              <a:gd name="connsiteX6" fmla="*/ 11757157 w 12191184"/>
              <a:gd name="connsiteY6" fmla="*/ 409003 h 650994"/>
              <a:gd name="connsiteX7" fmla="*/ 11755264 w 12191184"/>
              <a:gd name="connsiteY7" fmla="*/ 402880 h 650994"/>
              <a:gd name="connsiteX8" fmla="*/ 11754718 w 12191184"/>
              <a:gd name="connsiteY8" fmla="*/ 401999 h 650994"/>
              <a:gd name="connsiteX9" fmla="*/ 11742706 w 12191184"/>
              <a:gd name="connsiteY9" fmla="*/ 378058 h 650994"/>
              <a:gd name="connsiteX10" fmla="*/ 11401944 w 12191184"/>
              <a:gd name="connsiteY10" fmla="*/ 106478 h 650994"/>
              <a:gd name="connsiteX11" fmla="*/ 11380592 w 12191184"/>
              <a:gd name="connsiteY11" fmla="*/ 104636 h 650994"/>
              <a:gd name="connsiteX12" fmla="*/ 11380592 w 12191184"/>
              <a:gd name="connsiteY12" fmla="*/ 104400 h 650994"/>
              <a:gd name="connsiteX13" fmla="*/ 0 w 12191184"/>
              <a:gd name="connsiteY13" fmla="*/ 104400 h 65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184" h="650994">
                <a:moveTo>
                  <a:pt x="0" y="0"/>
                </a:moveTo>
                <a:lnTo>
                  <a:pt x="11380592" y="0"/>
                </a:lnTo>
                <a:lnTo>
                  <a:pt x="12191184" y="0"/>
                </a:lnTo>
                <a:lnTo>
                  <a:pt x="12191184" y="104400"/>
                </a:lnTo>
                <a:lnTo>
                  <a:pt x="12191184" y="643892"/>
                </a:lnTo>
                <a:lnTo>
                  <a:pt x="12120975" y="650994"/>
                </a:lnTo>
                <a:cubicBezTo>
                  <a:pt x="11957425" y="650994"/>
                  <a:pt x="11817099" y="551212"/>
                  <a:pt x="11757157" y="409003"/>
                </a:cubicBezTo>
                <a:lnTo>
                  <a:pt x="11755264" y="402880"/>
                </a:lnTo>
                <a:lnTo>
                  <a:pt x="11754718" y="401999"/>
                </a:lnTo>
                <a:cubicBezTo>
                  <a:pt x="11750714" y="396058"/>
                  <a:pt x="11746710" y="390115"/>
                  <a:pt x="11742706" y="378058"/>
                </a:cubicBezTo>
                <a:cubicBezTo>
                  <a:pt x="11683854" y="247993"/>
                  <a:pt x="11555943" y="133155"/>
                  <a:pt x="11401944" y="106478"/>
                </a:cubicBezTo>
                <a:lnTo>
                  <a:pt x="11380592" y="104636"/>
                </a:lnTo>
                <a:lnTo>
                  <a:pt x="11380592" y="104400"/>
                </a:lnTo>
                <a:lnTo>
                  <a:pt x="0" y="104400"/>
                </a:lnTo>
                <a:close/>
              </a:path>
            </a:pathLst>
          </a:custGeom>
          <a:solidFill>
            <a:srgbClr val="29B7DD"/>
          </a:solidFill>
          <a:ln>
            <a:solidFill>
              <a:srgbClr val="29B7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51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77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2C660-4F35-49DA-80C9-F5208940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ACEEC8-F128-4B5D-9B63-22EB9E53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97D74-93BD-4C39-AF8B-1C57DECF736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1EFE28-788A-4C8D-987C-9E99464D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2EAF4F-8297-41A4-A78C-4683A45C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C0249-5590-41E0-91C9-FB3AFD10E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7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7F86FE-0E69-4259-A763-12869597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97D74-93BD-4C39-AF8B-1C57DECF736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0E8E65-93CF-42AC-8EB8-FBCF3A2A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049F65-3385-434A-A088-9FBA279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C0249-5590-41E0-91C9-FB3AFD10E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7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858C3-EBCD-4AF8-93DD-7B4881A4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7FF67-5EAC-4A84-9D82-4E05FF33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AF8817-4AD4-4DBA-A3AF-A674FFEDA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4F47A1-E9AE-4F80-B419-2315AE5A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97D74-93BD-4C39-AF8B-1C57DECF736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38543D-4BE7-4D64-9CE0-56A26F0C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D29B8F-9C8B-4D52-BA13-21AF7203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C0249-5590-41E0-91C9-FB3AFD10E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1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8B2D9-0FB9-42B6-900B-F3069082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D91FCA-4E1B-4385-97E1-7A74AC683D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DD2ECF-FA12-439F-99E6-C1B8F1F97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60B9BB-CD99-4026-A41A-5C03C540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97D74-93BD-4C39-AF8B-1C57DECF736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958881-53DC-42D2-BA67-8C94F347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0DA19D-DA94-43F1-B61F-70B499FC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C0249-5590-41E0-91C9-FB3AFD10E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04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5D59BF-3384-4811-9FFF-71A54367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CC17-50CB-4282-B16C-D5EDC4144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73146-0C43-4BCD-BDEF-B0D438E5A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97D74-93BD-4C39-AF8B-1C57DECF736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AD157-C482-4B8C-A914-EC7C3E1E0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FF324-3548-421B-AB84-341E42B77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C0249-5590-41E0-91C9-FB3AFD10E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1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950B5C-A22E-4F5C-B4BE-183B2437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A4D7D-287B-4B8F-897B-8684C147E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F16DD-8723-41CC-A2D7-4102481B9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E89C1-2319-40B6-95D5-927B9C3DCE9E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95869-C660-4EED-8D7B-5F792C7D1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2E5D0-58F8-47EB-9F9C-57AD21956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94123-1185-4AE9-8761-FB46D6296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2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62DAF0-D097-498D-B9E2-589BFFCCE902}"/>
              </a:ext>
            </a:extLst>
          </p:cNvPr>
          <p:cNvSpPr txBox="1"/>
          <p:nvPr/>
        </p:nvSpPr>
        <p:spPr>
          <a:xfrm>
            <a:off x="4389605" y="2743200"/>
            <a:ext cx="34318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2020’ </a:t>
            </a:r>
            <a:r>
              <a:rPr lang="ko-KR" altLang="en-US" sz="2400" spc="-15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삼성화재 다이렉트 </a:t>
            </a:r>
            <a:r>
              <a:rPr lang="en-US" altLang="ko-KR" sz="2400" spc="-15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DA</a:t>
            </a:r>
          </a:p>
          <a:p>
            <a:pPr algn="ctr"/>
            <a:r>
              <a:rPr lang="en-US" altLang="ko-KR" sz="6000" spc="-15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Media Part</a:t>
            </a:r>
            <a:endParaRPr lang="ko-KR" altLang="en-US" sz="6000" spc="-150" dirty="0">
              <a:solidFill>
                <a:schemeClr val="bg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717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네이버 시스템 직접 운영 노하우를 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적용한 성과개선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901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단시간에 진행되는 </a:t>
            </a:r>
            <a:r>
              <a:rPr lang="ko-KR" altLang="en-US" sz="20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포털미디어의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특성을 고려</a:t>
            </a:r>
          </a:p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실시간 운영을 통해 집행 중 우수소재 선별 및 데이터에 기반한 의사결정으로 성과개선 가능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11E8AF-E9D0-40EE-A771-03D7ACAF9C41}"/>
              </a:ext>
            </a:extLst>
          </p:cNvPr>
          <p:cNvSpPr/>
          <p:nvPr/>
        </p:nvSpPr>
        <p:spPr>
          <a:xfrm>
            <a:off x="568213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96F96E7-CBBB-4252-9599-D129BA1745A5}"/>
              </a:ext>
            </a:extLst>
          </p:cNvPr>
          <p:cNvSpPr/>
          <p:nvPr/>
        </p:nvSpPr>
        <p:spPr>
          <a:xfrm>
            <a:off x="6558674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1EA7B9F-D143-454D-936B-463172A48235}"/>
              </a:ext>
            </a:extLst>
          </p:cNvPr>
          <p:cNvGrpSpPr/>
          <p:nvPr/>
        </p:nvGrpSpPr>
        <p:grpSpPr>
          <a:xfrm>
            <a:off x="1009650" y="3252485"/>
            <a:ext cx="4078147" cy="3103811"/>
            <a:chOff x="2195971" y="1861835"/>
            <a:chExt cx="2900215" cy="3103811"/>
          </a:xfrm>
        </p:grpSpPr>
        <p:graphicFrame>
          <p:nvGraphicFramePr>
            <p:cNvPr id="23" name="차트 22">
              <a:extLst>
                <a:ext uri="{FF2B5EF4-FFF2-40B4-BE49-F238E27FC236}">
                  <a16:creationId xmlns:a16="http://schemas.microsoft.com/office/drawing/2014/main" id="{AB9EAA41-853F-49C8-958E-0806CCD7B51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59882170"/>
                </p:ext>
              </p:extLst>
            </p:nvPr>
          </p:nvGraphicFramePr>
          <p:xfrm>
            <a:off x="2515411" y="1871360"/>
            <a:ext cx="2580775" cy="23429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4FF4FA-9975-4B89-9D5F-5C92E0EA2A09}"/>
                </a:ext>
              </a:extLst>
            </p:cNvPr>
            <p:cNvSpPr txBox="1"/>
            <p:nvPr/>
          </p:nvSpPr>
          <p:spPr>
            <a:xfrm>
              <a:off x="2807424" y="4319315"/>
              <a:ext cx="1980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일반적 지표인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CTR, CVR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 외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노출당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 </a:t>
              </a: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전환율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(E.CVR)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 점검으로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광고 진행 중에도 가장 효율적인 소재 발굴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!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B7C659-D759-4473-9782-8E3668393C2C}"/>
                </a:ext>
              </a:extLst>
            </p:cNvPr>
            <p:cNvSpPr txBox="1"/>
            <p:nvPr/>
          </p:nvSpPr>
          <p:spPr>
            <a:xfrm>
              <a:off x="2195971" y="1861835"/>
              <a:ext cx="13660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* E.CVR =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전환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/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노출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x1000</a:t>
              </a:r>
            </a:p>
          </p:txBody>
        </p:sp>
      </p:grp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8202C6D7-847B-4B6F-B289-AEBCF95D1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588879"/>
              </p:ext>
            </p:extLst>
          </p:nvPr>
        </p:nvGraphicFramePr>
        <p:xfrm>
          <a:off x="7270930" y="3352518"/>
          <a:ext cx="3330395" cy="233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DB5A798-9999-46AC-AACB-6B0858B4D4A3}"/>
              </a:ext>
            </a:extLst>
          </p:cNvPr>
          <p:cNvSpPr txBox="1"/>
          <p:nvPr/>
        </p:nvSpPr>
        <p:spPr>
          <a:xfrm>
            <a:off x="7845910" y="5726124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실시간</a:t>
            </a:r>
            <a:r>
              <a:rPr lang="en-US" altLang="ko-KR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en-US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분석과 빠른 의사결정으로</a:t>
            </a:r>
            <a:endParaRPr lang="en-US" altLang="ko-KR" sz="1200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ctr"/>
            <a:r>
              <a:rPr lang="ko-KR" altLang="en-US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시간당 최대 </a:t>
            </a:r>
            <a:r>
              <a:rPr lang="en-US" altLang="ko-KR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22%</a:t>
            </a:r>
            <a:r>
              <a:rPr lang="ko-KR" altLang="en-US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의 전환성과 증대</a:t>
            </a:r>
            <a:endParaRPr lang="en-US" altLang="ko-KR" sz="1200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ctr"/>
            <a:r>
              <a:rPr lang="en-US" altLang="ko-KR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1</a:t>
            </a:r>
            <a:r>
              <a:rPr lang="ko-KR" altLang="en-US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개월 기준</a:t>
            </a:r>
            <a:r>
              <a:rPr lang="en-US" altLang="ko-KR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동일지면 </a:t>
            </a:r>
            <a:r>
              <a:rPr lang="en-US" altLang="ko-KR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2</a:t>
            </a:r>
            <a:r>
              <a:rPr lang="ko-KR" altLang="en-US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구좌 추가 효과 견인</a:t>
            </a:r>
            <a:r>
              <a:rPr lang="en-US" altLang="ko-KR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65F906-9753-4B72-ACA0-4A8DE4D7A4A2}"/>
              </a:ext>
            </a:extLst>
          </p:cNvPr>
          <p:cNvSpPr txBox="1"/>
          <p:nvPr/>
        </p:nvSpPr>
        <p:spPr>
          <a:xfrm>
            <a:off x="8559932" y="3495564"/>
            <a:ext cx="88309" cy="1080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448CF6-2916-45FF-B04E-61D590F7065B}"/>
              </a:ext>
            </a:extLst>
          </p:cNvPr>
          <p:cNvSpPr txBox="1"/>
          <p:nvPr/>
        </p:nvSpPr>
        <p:spPr>
          <a:xfrm>
            <a:off x="8597919" y="3434148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전환성과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079EF7A-CCAF-4F27-8436-756F50F5E06B}"/>
              </a:ext>
            </a:extLst>
          </p:cNvPr>
          <p:cNvSpPr/>
          <p:nvPr/>
        </p:nvSpPr>
        <p:spPr>
          <a:xfrm rot="19856625">
            <a:off x="8360667" y="4096649"/>
            <a:ext cx="1110768" cy="2597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28EF75-6717-4B78-9DF7-34EE7411A4CC}"/>
              </a:ext>
            </a:extLst>
          </p:cNvPr>
          <p:cNvSpPr txBox="1"/>
          <p:nvPr/>
        </p:nvSpPr>
        <p:spPr>
          <a:xfrm>
            <a:off x="8511232" y="4054501"/>
            <a:ext cx="808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22% UP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34" name="모서리가 둥근 사각형 설명선 12">
            <a:extLst>
              <a:ext uri="{FF2B5EF4-FFF2-40B4-BE49-F238E27FC236}">
                <a16:creationId xmlns:a16="http://schemas.microsoft.com/office/drawing/2014/main" id="{14C7F90C-3E86-4DED-AA87-0C684CE8343F}"/>
              </a:ext>
            </a:extLst>
          </p:cNvPr>
          <p:cNvSpPr/>
          <p:nvPr/>
        </p:nvSpPr>
        <p:spPr>
          <a:xfrm>
            <a:off x="9867415" y="3553794"/>
            <a:ext cx="1738184" cy="514634"/>
          </a:xfrm>
          <a:prstGeom prst="wedgeRoundRectCallout">
            <a:avLst>
              <a:gd name="adj1" fmla="val -62381"/>
              <a:gd name="adj2" fmla="val 37500"/>
              <a:gd name="adj3" fmla="val 16667"/>
            </a:avLst>
          </a:prstGeom>
          <a:solidFill>
            <a:srgbClr val="EB7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성과 우수 소재 비중 강화로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전환성과 극대화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6C81B7-5E1F-40C9-933D-465B5ABDCDC9}"/>
              </a:ext>
            </a:extLst>
          </p:cNvPr>
          <p:cNvSpPr txBox="1"/>
          <p:nvPr/>
        </p:nvSpPr>
        <p:spPr>
          <a:xfrm>
            <a:off x="695325" y="415731"/>
            <a:ext cx="218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내부 보유 노하우 적용</a:t>
            </a:r>
          </a:p>
        </p:txBody>
      </p:sp>
      <p:pic>
        <p:nvPicPr>
          <p:cNvPr id="37" name="Picture 4" descr="ëê·¸ë¼ë¯¸ pngì ëí ì´ë¯¸ì§ ê²ìê²°ê³¼">
            <a:extLst>
              <a:ext uri="{FF2B5EF4-FFF2-40B4-BE49-F238E27FC236}">
                <a16:creationId xmlns:a16="http://schemas.microsoft.com/office/drawing/2014/main" id="{51166EEB-BF27-4799-A11D-A728CC288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0" t="23660" r="20309" b="22373"/>
          <a:stretch/>
        </p:blipFill>
        <p:spPr bwMode="auto">
          <a:xfrm>
            <a:off x="2874645" y="5078254"/>
            <a:ext cx="825732" cy="70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02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관리공백 </a:t>
            </a:r>
            <a:r>
              <a:rPr lang="en-US" altLang="ko-KR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Zero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의 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전담인력 운영 프로세스 도입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901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06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~24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시까지 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교대 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개조 전담인력 투입으로 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주요구좌 </a:t>
            </a:r>
            <a:r>
              <a:rPr lang="ko-KR" altLang="en-US" sz="20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집행시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실시간운영 가능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CF651-10C1-48C1-885C-7FCAEAE9B9BA}"/>
              </a:ext>
            </a:extLst>
          </p:cNvPr>
          <p:cNvSpPr/>
          <p:nvPr/>
        </p:nvSpPr>
        <p:spPr>
          <a:xfrm>
            <a:off x="2043284" y="5600706"/>
            <a:ext cx="8957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■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Case 1 : 2017</a:t>
            </a: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년 메리츠화재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네이버 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BAND </a:t>
            </a:r>
            <a:r>
              <a:rPr lang="ko-KR" altLang="en-US" sz="16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운영시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3</a:t>
            </a: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교대 프로세스 적용 → 전체 성과의 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40% </a:t>
            </a: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확보 매체로 성장</a:t>
            </a:r>
            <a:endParaRPr lang="en-US" altLang="ko-KR" sz="16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lvl="0">
              <a:defRPr/>
            </a:pP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■ 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Case 2 : 2018</a:t>
            </a: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년 메리츠화재 네이버 포털 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DA </a:t>
            </a:r>
            <a:r>
              <a:rPr lang="ko-KR" altLang="en-US" sz="16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운영시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2</a:t>
            </a: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교대 프로세스 적용 → 연간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100</a:t>
            </a: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억</a:t>
            </a:r>
            <a:r>
              <a:rPr lang="en-US" altLang="ko-KR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24</a:t>
            </a: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시간 전체구좌 집행</a:t>
            </a:r>
            <a:endParaRPr lang="en-US" altLang="ko-KR" sz="16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BD9A292-C0A6-4A3F-B2C2-469CEFBA0080}"/>
              </a:ext>
            </a:extLst>
          </p:cNvPr>
          <p:cNvCxnSpPr/>
          <p:nvPr/>
        </p:nvCxnSpPr>
        <p:spPr>
          <a:xfrm>
            <a:off x="1762124" y="4676775"/>
            <a:ext cx="8928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7DE8E353-3B75-4D64-B7D5-24B1D080E83B}"/>
              </a:ext>
            </a:extLst>
          </p:cNvPr>
          <p:cNvSpPr/>
          <p:nvPr/>
        </p:nvSpPr>
        <p:spPr>
          <a:xfrm>
            <a:off x="1740262" y="4496775"/>
            <a:ext cx="360000" cy="36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8B0FB69-6057-4D5C-BF03-915A44FDD741}"/>
              </a:ext>
            </a:extLst>
          </p:cNvPr>
          <p:cNvSpPr/>
          <p:nvPr/>
        </p:nvSpPr>
        <p:spPr>
          <a:xfrm>
            <a:off x="5344499" y="4496775"/>
            <a:ext cx="360000" cy="36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D22F85-1C6F-4B69-8123-1032FBECA74C}"/>
              </a:ext>
            </a:extLst>
          </p:cNvPr>
          <p:cNvSpPr/>
          <p:nvPr/>
        </p:nvSpPr>
        <p:spPr>
          <a:xfrm>
            <a:off x="10384201" y="4496775"/>
            <a:ext cx="360000" cy="36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ABB05CB-6907-46D0-981F-D95C5A8343E5}"/>
              </a:ext>
            </a:extLst>
          </p:cNvPr>
          <p:cNvSpPr/>
          <p:nvPr/>
        </p:nvSpPr>
        <p:spPr>
          <a:xfrm>
            <a:off x="6789490" y="4496775"/>
            <a:ext cx="360000" cy="36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CCA71FD5-6064-4AB9-9CCD-48AC04AC8D9E}"/>
              </a:ext>
            </a:extLst>
          </p:cNvPr>
          <p:cNvSpPr/>
          <p:nvPr/>
        </p:nvSpPr>
        <p:spPr>
          <a:xfrm rot="16200000">
            <a:off x="7879689" y="1667659"/>
            <a:ext cx="324000" cy="5040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21FBC319-6445-49A9-B317-A35F05CD7327}"/>
              </a:ext>
            </a:extLst>
          </p:cNvPr>
          <p:cNvSpPr/>
          <p:nvPr/>
        </p:nvSpPr>
        <p:spPr>
          <a:xfrm rot="16200000">
            <a:off x="4096705" y="1505658"/>
            <a:ext cx="678712" cy="5040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087451-186A-4E22-9AE2-3435CF42F751}"/>
              </a:ext>
            </a:extLst>
          </p:cNvPr>
          <p:cNvSpPr txBox="1"/>
          <p:nvPr/>
        </p:nvSpPr>
        <p:spPr>
          <a:xfrm>
            <a:off x="4152168" y="312739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3B8978-58BA-4828-91BD-F485BA138389}"/>
              </a:ext>
            </a:extLst>
          </p:cNvPr>
          <p:cNvSpPr txBox="1"/>
          <p:nvPr/>
        </p:nvSpPr>
        <p:spPr>
          <a:xfrm>
            <a:off x="7732950" y="3475642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2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86F6D-CA01-4818-B9AB-1CEF8C0BB26F}"/>
              </a:ext>
            </a:extLst>
          </p:cNvPr>
          <p:cNvSpPr txBox="1"/>
          <p:nvPr/>
        </p:nvSpPr>
        <p:spPr>
          <a:xfrm>
            <a:off x="1398131" y="4932014"/>
            <a:ext cx="10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AM 06:00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EAC217-6BAD-45A8-906A-A1E3AD44E55E}"/>
              </a:ext>
            </a:extLst>
          </p:cNvPr>
          <p:cNvSpPr txBox="1"/>
          <p:nvPr/>
        </p:nvSpPr>
        <p:spPr>
          <a:xfrm>
            <a:off x="5021392" y="493201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PM 14:00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08141E-CFEE-41C3-A668-9D7BD1DBE189}"/>
              </a:ext>
            </a:extLst>
          </p:cNvPr>
          <p:cNvSpPr txBox="1"/>
          <p:nvPr/>
        </p:nvSpPr>
        <p:spPr>
          <a:xfrm>
            <a:off x="6451560" y="4932014"/>
            <a:ext cx="10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PM 16:00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DB4B8-76B5-46B2-8E5E-92FF89BF83ED}"/>
              </a:ext>
            </a:extLst>
          </p:cNvPr>
          <p:cNvSpPr txBox="1"/>
          <p:nvPr/>
        </p:nvSpPr>
        <p:spPr>
          <a:xfrm>
            <a:off x="10204059" y="4932014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24:00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72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B19D07-0AED-4950-8F54-0C12A8E42C9B}"/>
              </a:ext>
            </a:extLst>
          </p:cNvPr>
          <p:cNvSpPr txBox="1"/>
          <p:nvPr/>
        </p:nvSpPr>
        <p:spPr>
          <a:xfrm>
            <a:off x="1067392" y="2746027"/>
            <a:ext cx="33281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800" spc="-150" dirty="0"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Target</a:t>
            </a:r>
            <a:r>
              <a:rPr lang="ko-KR" altLang="en-US" sz="4800" spc="-150" dirty="0"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r>
              <a:rPr lang="en-US" altLang="ko-KR" sz="4800" spc="-150" dirty="0"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Media</a:t>
            </a:r>
          </a:p>
          <a:p>
            <a:pPr lvl="0"/>
            <a:r>
              <a:rPr lang="en-US" altLang="ko-KR" sz="3600" spc="-150" dirty="0">
                <a:solidFill>
                  <a:srgbClr val="FFC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2-1. </a:t>
            </a:r>
            <a:r>
              <a:rPr lang="ko-KR" altLang="en-US" sz="3600" spc="-150" dirty="0" err="1">
                <a:solidFill>
                  <a:srgbClr val="FFC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카카오모먼트</a:t>
            </a:r>
            <a:endParaRPr lang="ko-KR" altLang="en-US" sz="3600" spc="-150" dirty="0">
              <a:solidFill>
                <a:srgbClr val="FFC000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86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FE6BF2-7148-48D7-B264-4AB0B7754A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1100" y="1562100"/>
            <a:ext cx="2226424" cy="3762375"/>
          </a:xfrm>
          <a:prstGeom prst="round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13FCEC-5F1D-4F6D-A5E6-631A3BA362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263ADD-C70B-4C76-AAA0-777B498C9B76}"/>
              </a:ext>
            </a:extLst>
          </p:cNvPr>
          <p:cNvSpPr/>
          <p:nvPr/>
        </p:nvSpPr>
        <p:spPr>
          <a:xfrm>
            <a:off x="1824037" y="2522607"/>
            <a:ext cx="8543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포털지면을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포함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카카오톡 지면까지 활용 가능한 </a:t>
            </a:r>
            <a:r>
              <a:rPr kumimoji="0" lang="ko-KR" altLang="en-US" sz="2000" b="0" i="0" u="none" strike="noStrike" kern="1200" cap="none" spc="-10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카카오모먼트</a:t>
            </a:r>
            <a:endParaRPr kumimoji="0" lang="en-US" altLang="ko-KR" sz="20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타겟팅 정교화는 물론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최대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200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개까지 세분화된 카테고리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업종기반 타겟팅까지</a:t>
            </a:r>
            <a:endParaRPr kumimoji="0" lang="en-US" altLang="ko-KR" sz="20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EC17CF-E1BA-4EFA-B02B-09C54ACEB22A}"/>
              </a:ext>
            </a:extLst>
          </p:cNvPr>
          <p:cNvSpPr/>
          <p:nvPr/>
        </p:nvSpPr>
        <p:spPr>
          <a:xfrm>
            <a:off x="1590676" y="3837057"/>
            <a:ext cx="8977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고도화된 타겟팅을 통해 안정적인 볼륨확장 가능</a:t>
            </a:r>
            <a:r>
              <a:rPr kumimoji="0" lang="en-US" altLang="ko-KR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!</a:t>
            </a:r>
            <a:endParaRPr kumimoji="0" lang="ko-KR" altLang="en-US" sz="36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80g" panose="02020603020101020101" pitchFamily="18" charset="-127"/>
              <a:ea typeface="HG꼬딕씨 80g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61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노출점유율 극대화로</a:t>
            </a:r>
            <a:endParaRPr lang="en-US" altLang="ko-KR" sz="3600" spc="-150" dirty="0">
              <a:solidFill>
                <a:prstClr val="black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pPr lvl="0"/>
            <a:r>
              <a:rPr lang="ko-KR" altLang="en-US" sz="3600" spc="-150" dirty="0" err="1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주요타겟</a:t>
            </a:r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 및 주요시간대의 성과 확대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695325" y="2029106"/>
            <a:ext cx="824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키워드 검색 유저에게는 반드시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효율이 우수한 시간대에는 더 자주 삼성화재 다이렉트의 광고를 노출하여 전환성과 확대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4CDBE5-2711-40B9-A57F-73DB83C8317B}"/>
              </a:ext>
            </a:extLst>
          </p:cNvPr>
          <p:cNvSpPr txBox="1"/>
          <p:nvPr/>
        </p:nvSpPr>
        <p:spPr>
          <a:xfrm>
            <a:off x="695325" y="415731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집행사례를 통한 성과개선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ABBC255-62B5-479B-B5EF-E1B83420ACA6}"/>
              </a:ext>
            </a:extLst>
          </p:cNvPr>
          <p:cNvSpPr/>
          <p:nvPr/>
        </p:nvSpPr>
        <p:spPr>
          <a:xfrm>
            <a:off x="568213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CCEFAFC-5478-44F5-8A09-A90C6CD6DCFB}"/>
              </a:ext>
            </a:extLst>
          </p:cNvPr>
          <p:cNvSpPr/>
          <p:nvPr/>
        </p:nvSpPr>
        <p:spPr>
          <a:xfrm>
            <a:off x="6558674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F85CFF-17FF-48C7-8087-1BD6E81EAAD1}"/>
              </a:ext>
            </a:extLst>
          </p:cNvPr>
          <p:cNvGrpSpPr/>
          <p:nvPr/>
        </p:nvGrpSpPr>
        <p:grpSpPr>
          <a:xfrm>
            <a:off x="2021337" y="3833334"/>
            <a:ext cx="2173118" cy="322411"/>
            <a:chOff x="935252" y="3068800"/>
            <a:chExt cx="1975562" cy="29310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C157304-F122-4E9A-B905-C83F5A3DCDF8}"/>
                </a:ext>
              </a:extLst>
            </p:cNvPr>
            <p:cNvSpPr/>
            <p:nvPr/>
          </p:nvSpPr>
          <p:spPr>
            <a:xfrm>
              <a:off x="2630533" y="3080437"/>
              <a:ext cx="280281" cy="276999"/>
            </a:xfrm>
            <a:prstGeom prst="rect">
              <a:avLst/>
            </a:prstGeom>
            <a:solidFill>
              <a:schemeClr val="accent2"/>
            </a:solidFill>
            <a:ln w="571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n>
                  <a:solidFill>
                    <a:srgbClr val="D5052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G꼬딕씨_Pro 60g" pitchFamily="18" charset="-127"/>
                <a:ea typeface="HG꼬딕씨_Pro 60g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FC6D9F6-639E-4554-87A3-479CCCAF428D}"/>
                </a:ext>
              </a:extLst>
            </p:cNvPr>
            <p:cNvSpPr/>
            <p:nvPr/>
          </p:nvSpPr>
          <p:spPr>
            <a:xfrm>
              <a:off x="935252" y="3068800"/>
              <a:ext cx="1975561" cy="293101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n>
                  <a:solidFill>
                    <a:srgbClr val="D5052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G꼬딕씨_Pro 60g" pitchFamily="18" charset="-127"/>
                <a:ea typeface="HG꼬딕씨_Pro 60g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0EF4230-2525-4F18-AF78-77E470693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517" y="3089367"/>
              <a:ext cx="240312" cy="2583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C3CB136-752C-45A5-A728-4EE0F6A6D413}"/>
                </a:ext>
              </a:extLst>
            </p:cNvPr>
            <p:cNvSpPr/>
            <p:nvPr/>
          </p:nvSpPr>
          <p:spPr>
            <a:xfrm>
              <a:off x="935252" y="3089367"/>
              <a:ext cx="1365960" cy="25181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ln>
                    <a:solidFill>
                      <a:srgbClr val="D50527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자동차보험</a:t>
              </a:r>
              <a:endParaRPr lang="en-US" altLang="ko-KR" sz="1200" b="1" dirty="0">
                <a:ln>
                  <a:solidFill>
                    <a:srgbClr val="D50527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8A04F94-79CD-46EF-AF43-12DD7F57182F}"/>
              </a:ext>
            </a:extLst>
          </p:cNvPr>
          <p:cNvGrpSpPr/>
          <p:nvPr/>
        </p:nvGrpSpPr>
        <p:grpSpPr>
          <a:xfrm>
            <a:off x="2021337" y="4330505"/>
            <a:ext cx="2173118" cy="322411"/>
            <a:chOff x="935252" y="3068800"/>
            <a:chExt cx="1975562" cy="29310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4BB2A5B-75FF-4B19-8E57-46FAF8550CB8}"/>
                </a:ext>
              </a:extLst>
            </p:cNvPr>
            <p:cNvSpPr/>
            <p:nvPr/>
          </p:nvSpPr>
          <p:spPr>
            <a:xfrm>
              <a:off x="2630533" y="3080437"/>
              <a:ext cx="280281" cy="276999"/>
            </a:xfrm>
            <a:prstGeom prst="rect">
              <a:avLst/>
            </a:prstGeom>
            <a:solidFill>
              <a:schemeClr val="accent2"/>
            </a:solidFill>
            <a:ln w="571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n>
                  <a:solidFill>
                    <a:srgbClr val="D5052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G꼬딕씨_Pro 60g" pitchFamily="18" charset="-127"/>
                <a:ea typeface="HG꼬딕씨_Pro 60g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89564E9-7F5C-4F38-AC2C-AA21B4F95429}"/>
                </a:ext>
              </a:extLst>
            </p:cNvPr>
            <p:cNvSpPr/>
            <p:nvPr/>
          </p:nvSpPr>
          <p:spPr>
            <a:xfrm>
              <a:off x="935252" y="3068800"/>
              <a:ext cx="1975561" cy="293101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n>
                  <a:solidFill>
                    <a:srgbClr val="D5052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G꼬딕씨_Pro 60g" pitchFamily="18" charset="-127"/>
                <a:ea typeface="HG꼬딕씨_Pro 60g" pitchFamily="18" charset="-127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A9016A4-3859-41F6-8181-A022B5A9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517" y="3089367"/>
              <a:ext cx="240312" cy="2583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BE05432-39D7-4067-AC07-328558B834C6}"/>
                </a:ext>
              </a:extLst>
            </p:cNvPr>
            <p:cNvSpPr/>
            <p:nvPr/>
          </p:nvSpPr>
          <p:spPr>
            <a:xfrm>
              <a:off x="935252" y="3089367"/>
              <a:ext cx="1365960" cy="25181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 err="1">
                  <a:ln>
                    <a:solidFill>
                      <a:srgbClr val="D50527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다이렉트자동차보험</a:t>
              </a:r>
              <a:endParaRPr lang="en-US" altLang="ko-KR" sz="1200" b="1" dirty="0">
                <a:ln>
                  <a:solidFill>
                    <a:srgbClr val="D50527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5D97E1D-E059-4C08-AFD4-BAE9BA59AFE1}"/>
              </a:ext>
            </a:extLst>
          </p:cNvPr>
          <p:cNvSpPr txBox="1"/>
          <p:nvPr/>
        </p:nvSpPr>
        <p:spPr>
          <a:xfrm>
            <a:off x="1206733" y="4845091"/>
            <a:ext cx="380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‘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자동차보험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’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관련 키워드를 검색한 유저는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경쟁사의 다른 카테고리 타겟팅의 대상자이므로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입찰경쟁에서 밀릴 경우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삼성화재 다이렉트의 광고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미노출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4B48F6-2027-42C1-83D9-FC3C349C3EFC}"/>
              </a:ext>
            </a:extLst>
          </p:cNvPr>
          <p:cNvSpPr txBox="1"/>
          <p:nvPr/>
        </p:nvSpPr>
        <p:spPr>
          <a:xfrm>
            <a:off x="529910" y="5784340"/>
            <a:ext cx="5155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다음 카카오의 검색유저에 대한 키워드 타겟팅을 메인으로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효율 우수 키워드의 입찰 가중치 상향조정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CC9F3B-44A8-43EF-A5AF-6DAD77A2F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42" y="3619500"/>
            <a:ext cx="4923047" cy="194733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87CF9A47-C307-4B46-8E09-A38A9CC3DBD4}"/>
              </a:ext>
            </a:extLst>
          </p:cNvPr>
          <p:cNvSpPr/>
          <p:nvPr/>
        </p:nvSpPr>
        <p:spPr>
          <a:xfrm>
            <a:off x="6599442" y="5597197"/>
            <a:ext cx="2859366" cy="208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806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※ </a:t>
            </a:r>
            <a:r>
              <a:rPr kumimoji="0" lang="ko-KR" altLang="en-US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출처 </a:t>
            </a:r>
            <a:r>
              <a:rPr kumimoji="0" lang="en-US" altLang="ko-KR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:2019</a:t>
            </a:r>
            <a:r>
              <a:rPr kumimoji="0" lang="ko-KR" altLang="en-US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년 </a:t>
            </a:r>
            <a:r>
              <a:rPr lang="ko-KR" altLang="en-US" sz="9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메리츠화재 </a:t>
            </a:r>
            <a:r>
              <a:rPr lang="ko-KR" altLang="en-US" sz="900" kern="0" spc="-6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카카오모먼트</a:t>
            </a:r>
            <a:r>
              <a:rPr lang="ko-KR" altLang="en-US" sz="9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시간대별 성과</a:t>
            </a:r>
            <a:r>
              <a:rPr lang="en-US" altLang="ko-KR" sz="9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Data</a:t>
            </a:r>
            <a:r>
              <a:rPr kumimoji="0" lang="en-US" altLang="ko-KR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endParaRPr kumimoji="0" lang="ko-KR" altLang="en-US" sz="900" i="0" u="none" strike="noStrike" kern="0" cap="none" spc="-61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3DB714-4789-4138-8EAF-0D013E8AA8F6}"/>
              </a:ext>
            </a:extLst>
          </p:cNvPr>
          <p:cNvSpPr txBox="1"/>
          <p:nvPr/>
        </p:nvSpPr>
        <p:spPr>
          <a:xfrm>
            <a:off x="6917722" y="6024592"/>
            <a:ext cx="436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전환율이 높은 시간대의 예산 집중 및 입찰 가중치 상향을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통해 노출점유율 극대화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FD54959-A09D-44CF-9EA1-7D498BE7C00E}"/>
              </a:ext>
            </a:extLst>
          </p:cNvPr>
          <p:cNvSpPr txBox="1"/>
          <p:nvPr/>
        </p:nvSpPr>
        <p:spPr>
          <a:xfrm>
            <a:off x="544035" y="3164656"/>
            <a:ext cx="5155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주요 타겟의 노출 점유율 극대화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580FE1-E6E3-4317-9198-EF36CA237514}"/>
              </a:ext>
            </a:extLst>
          </p:cNvPr>
          <p:cNvSpPr txBox="1"/>
          <p:nvPr/>
        </p:nvSpPr>
        <p:spPr>
          <a:xfrm>
            <a:off x="6525735" y="3164656"/>
            <a:ext cx="5155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주요 시간대의 노출 점유율 극대화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401854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래픽 81">
            <a:extLst>
              <a:ext uri="{FF2B5EF4-FFF2-40B4-BE49-F238E27FC236}">
                <a16:creationId xmlns:a16="http://schemas.microsoft.com/office/drawing/2014/main" id="{CD9DF56E-7597-4236-B489-799DA81B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8523" y="4565837"/>
            <a:ext cx="432000" cy="432000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E4EE377F-349E-494A-ACF0-A230A88C2DE5}"/>
              </a:ext>
            </a:extLst>
          </p:cNvPr>
          <p:cNvSpPr/>
          <p:nvPr/>
        </p:nvSpPr>
        <p:spPr>
          <a:xfrm>
            <a:off x="5495277" y="3656204"/>
            <a:ext cx="1185005" cy="1145259"/>
          </a:xfrm>
          <a:prstGeom prst="down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16706E2-D272-4B82-808C-9174A479E3D7}"/>
              </a:ext>
            </a:extLst>
          </p:cNvPr>
          <p:cNvSpPr/>
          <p:nvPr/>
        </p:nvSpPr>
        <p:spPr>
          <a:xfrm>
            <a:off x="1894604" y="3679124"/>
            <a:ext cx="1185005" cy="1145259"/>
          </a:xfrm>
          <a:prstGeom prst="down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타겟팅 확장을 통한 </a:t>
            </a:r>
            <a:endParaRPr lang="en-US" altLang="ko-KR" sz="3600" spc="-150" dirty="0">
              <a:solidFill>
                <a:prstClr val="black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pPr lvl="0"/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고객접점과 전환확률 상승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695325" y="2029106"/>
            <a:ext cx="824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2020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년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카카오모먼트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타겟팅 확장에 따라 세분화된 관심사 및 업종 타겟팅 가능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기존 넓은 범위의 타겟팅에서 맞춤 타겟으로 고도화 됨에 따라 접점과 전환확률 상승 기대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F51D76-E8C0-4EAF-90DB-BEF2905B7A25}"/>
              </a:ext>
            </a:extLst>
          </p:cNvPr>
          <p:cNvSpPr txBox="1"/>
          <p:nvPr/>
        </p:nvSpPr>
        <p:spPr>
          <a:xfrm>
            <a:off x="695325" y="415731"/>
            <a:ext cx="218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타겟팅의 확장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C47C7E-37E1-4D6D-B845-6711709A1201}"/>
              </a:ext>
            </a:extLst>
          </p:cNvPr>
          <p:cNvSpPr/>
          <p:nvPr/>
        </p:nvSpPr>
        <p:spPr>
          <a:xfrm>
            <a:off x="876040" y="2897536"/>
            <a:ext cx="3241787" cy="355088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6E0323D-11AE-4F8B-9AAD-A19D54F24350}"/>
              </a:ext>
            </a:extLst>
          </p:cNvPr>
          <p:cNvSpPr/>
          <p:nvPr/>
        </p:nvSpPr>
        <p:spPr>
          <a:xfrm>
            <a:off x="4482988" y="2897536"/>
            <a:ext cx="6842237" cy="355088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2757AF-B32E-4B29-8B46-B18D8E0DB9CC}"/>
              </a:ext>
            </a:extLst>
          </p:cNvPr>
          <p:cNvGrpSpPr/>
          <p:nvPr/>
        </p:nvGrpSpPr>
        <p:grpSpPr>
          <a:xfrm>
            <a:off x="1488699" y="3204674"/>
            <a:ext cx="2115089" cy="992010"/>
            <a:chOff x="1498224" y="3309449"/>
            <a:chExt cx="2115089" cy="992010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6F386B02-7551-48ED-BD7B-E63C7C2E5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98224" y="3309449"/>
              <a:ext cx="540000" cy="540000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D951DE09-77C5-4CA2-B9BB-34C7B279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1218" y="3309449"/>
              <a:ext cx="540000" cy="54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EBC28C-70B4-411C-8AEC-CC4038F330DF}"/>
                </a:ext>
              </a:extLst>
            </p:cNvPr>
            <p:cNvSpPr txBox="1"/>
            <p:nvPr/>
          </p:nvSpPr>
          <p:spPr>
            <a:xfrm>
              <a:off x="1573299" y="3901349"/>
              <a:ext cx="38985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연령</a:t>
              </a:r>
              <a:endPara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33917A-E3E8-464B-977E-833D10F0FA22}"/>
                </a:ext>
              </a:extLst>
            </p:cNvPr>
            <p:cNvSpPr txBox="1"/>
            <p:nvPr/>
          </p:nvSpPr>
          <p:spPr>
            <a:xfrm>
              <a:off x="2829124" y="3901349"/>
              <a:ext cx="78418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관심사</a:t>
              </a:r>
              <a:endPara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endParaRPr>
            </a:p>
            <a:p>
              <a:pPr algn="ctr"/>
              <a:r>
                <a:rPr lang="en-US" altLang="ko-KR" sz="10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(</a:t>
              </a:r>
              <a:r>
                <a:rPr lang="ko-KR" altLang="en-US" sz="10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금융</a:t>
              </a:r>
              <a:r>
                <a:rPr lang="en-US" altLang="ko-KR" sz="10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/</a:t>
              </a:r>
              <a:r>
                <a:rPr lang="ko-KR" altLang="en-US" sz="10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부동산</a:t>
              </a:r>
              <a:r>
                <a:rPr lang="en-US" altLang="ko-KR" sz="10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)</a:t>
              </a:r>
              <a:endPara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endParaRPr>
            </a:p>
          </p:txBody>
        </p:sp>
        <p:sp>
          <p:nvSpPr>
            <p:cNvPr id="5" name="더하기 기호 4">
              <a:extLst>
                <a:ext uri="{FF2B5EF4-FFF2-40B4-BE49-F238E27FC236}">
                  <a16:creationId xmlns:a16="http://schemas.microsoft.com/office/drawing/2014/main" id="{8B576F7D-4F3C-4D10-8997-0ACF93B865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9458" y="3399449"/>
              <a:ext cx="360000" cy="360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9F5743-3315-439B-AC4A-F24EE57B8B27}"/>
              </a:ext>
            </a:extLst>
          </p:cNvPr>
          <p:cNvGrpSpPr/>
          <p:nvPr/>
        </p:nvGrpSpPr>
        <p:grpSpPr>
          <a:xfrm>
            <a:off x="1149313" y="4517936"/>
            <a:ext cx="2792579" cy="997253"/>
            <a:chOff x="1187413" y="4879886"/>
            <a:chExt cx="2792579" cy="997253"/>
          </a:xfrm>
        </p:grpSpPr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4948D11B-393A-4332-AE9C-B487CB947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7413" y="4880747"/>
              <a:ext cx="540000" cy="540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F5E93359-ABD6-4DCC-AB8D-A21FDE2D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0832" y="4880747"/>
              <a:ext cx="540000" cy="540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4837A1-978F-4BFD-ABE9-708C56379730}"/>
                </a:ext>
              </a:extLst>
            </p:cNvPr>
            <p:cNvSpPr txBox="1"/>
            <p:nvPr/>
          </p:nvSpPr>
          <p:spPr>
            <a:xfrm>
              <a:off x="1262488" y="5472647"/>
              <a:ext cx="38985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연령</a:t>
              </a:r>
              <a:endPara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FB17FD-9890-4421-86B1-82284E81518C}"/>
                </a:ext>
              </a:extLst>
            </p:cNvPr>
            <p:cNvSpPr txBox="1"/>
            <p:nvPr/>
          </p:nvSpPr>
          <p:spPr>
            <a:xfrm>
              <a:off x="1967675" y="5472647"/>
              <a:ext cx="10663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관심사 </a:t>
              </a:r>
              <a:endPara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endParaRPr>
            </a:p>
            <a:p>
              <a:pPr algn="ctr"/>
              <a:r>
                <a:rPr lang="en-US" altLang="ko-KR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(</a:t>
              </a:r>
              <a:r>
                <a:rPr lang="ko-KR" altLang="en-US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금융</a:t>
              </a:r>
              <a:r>
                <a:rPr lang="en-US" altLang="ko-KR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&gt;</a:t>
              </a:r>
              <a:r>
                <a:rPr lang="ko-KR" altLang="en-US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재테크</a:t>
              </a:r>
              <a:r>
                <a:rPr lang="en-US" altLang="ko-KR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&gt;</a:t>
              </a:r>
              <a:r>
                <a:rPr lang="ko-KR" altLang="en-US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보험</a:t>
              </a:r>
              <a:r>
                <a:rPr lang="en-US" altLang="ko-KR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)</a:t>
              </a:r>
            </a:p>
          </p:txBody>
        </p:sp>
        <p:sp>
          <p:nvSpPr>
            <p:cNvPr id="37" name="더하기 기호 36">
              <a:extLst>
                <a:ext uri="{FF2B5EF4-FFF2-40B4-BE49-F238E27FC236}">
                  <a16:creationId xmlns:a16="http://schemas.microsoft.com/office/drawing/2014/main" id="{D402680E-118F-4176-AAFD-8B3745EE0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0047" y="4970747"/>
              <a:ext cx="360000" cy="360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더하기 기호 37">
              <a:extLst>
                <a:ext uri="{FF2B5EF4-FFF2-40B4-BE49-F238E27FC236}">
                  <a16:creationId xmlns:a16="http://schemas.microsoft.com/office/drawing/2014/main" id="{208C1AAB-C8DC-4BE7-98BE-8D54906EE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7871" y="4970747"/>
              <a:ext cx="360000" cy="360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27ED07E-D8CB-470A-8A68-20F02DD7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4910" y="4879886"/>
              <a:ext cx="540000" cy="540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4493F7-CFA1-4BB3-82E0-1C6ED942E422}"/>
                </a:ext>
              </a:extLst>
            </p:cNvPr>
            <p:cNvSpPr txBox="1"/>
            <p:nvPr/>
          </p:nvSpPr>
          <p:spPr>
            <a:xfrm>
              <a:off x="3173361" y="5477029"/>
              <a:ext cx="8066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업종 </a:t>
              </a:r>
              <a:endPara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endParaRPr>
            </a:p>
            <a:p>
              <a:pPr algn="ctr"/>
              <a:r>
                <a:rPr lang="en-US" altLang="ko-KR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(</a:t>
              </a:r>
              <a:r>
                <a:rPr lang="ko-KR" altLang="en-US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금융</a:t>
              </a:r>
              <a:r>
                <a:rPr lang="en-US" altLang="ko-KR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&gt;</a:t>
              </a:r>
              <a:r>
                <a:rPr lang="ko-KR" altLang="en-US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보험사</a:t>
              </a:r>
              <a:r>
                <a:rPr lang="en-US" altLang="ko-KR" sz="10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)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DA3CE9-5116-4B8F-B037-D7FD2EEEB4E7}"/>
              </a:ext>
            </a:extLst>
          </p:cNvPr>
          <p:cNvSpPr/>
          <p:nvPr/>
        </p:nvSpPr>
        <p:spPr>
          <a:xfrm>
            <a:off x="809625" y="5736527"/>
            <a:ext cx="3388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관심사 타겟팅 기준</a:t>
            </a:r>
            <a:r>
              <a:rPr lang="en-US" altLang="ko-KR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기존 </a:t>
            </a:r>
            <a:r>
              <a:rPr lang="en-US" altLang="ko-KR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'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금융</a:t>
            </a:r>
            <a:r>
              <a:rPr lang="en-US" altLang="ko-KR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부동산</a:t>
            </a:r>
            <a:r>
              <a:rPr lang="en-US" altLang="ko-KR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’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에서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 algn="ctr">
              <a:defRPr/>
            </a:pP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타겟 세분화는 물론 보험사</a:t>
            </a:r>
            <a:r>
              <a:rPr lang="en-US" altLang="ko-KR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은행 등의 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업종 옵션 추가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BF2F1554-0AF0-4441-A42F-932F3022F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6776" y="3204674"/>
            <a:ext cx="540000" cy="540000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C73DC5DC-8C31-43CA-81DF-36899E4AC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7737" y="3280720"/>
            <a:ext cx="432000" cy="432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B6D7CCD-3E53-4E4D-8D81-86E14B315418}"/>
              </a:ext>
            </a:extLst>
          </p:cNvPr>
          <p:cNvSpPr txBox="1"/>
          <p:nvPr/>
        </p:nvSpPr>
        <p:spPr>
          <a:xfrm>
            <a:off x="5043230" y="3796574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연령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/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성별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25772D-A5E8-4104-9E36-3C0374980783}"/>
              </a:ext>
            </a:extLst>
          </p:cNvPr>
          <p:cNvSpPr txBox="1"/>
          <p:nvPr/>
        </p:nvSpPr>
        <p:spPr>
          <a:xfrm>
            <a:off x="6045596" y="3767999"/>
            <a:ext cx="156645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관심사</a:t>
            </a:r>
            <a:endParaRPr lang="en-US" altLang="ko-KR" sz="1000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ctr"/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금융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/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부동산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레저여행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/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49" name="더하기 기호 48">
            <a:extLst>
              <a:ext uri="{FF2B5EF4-FFF2-40B4-BE49-F238E27FC236}">
                <a16:creationId xmlns:a16="http://schemas.microsoft.com/office/drawing/2014/main" id="{0A8A8BFD-2966-4BAA-9F41-FB1A1EB40345}"/>
              </a:ext>
            </a:extLst>
          </p:cNvPr>
          <p:cNvSpPr>
            <a:spLocks noChangeAspect="1"/>
          </p:cNvSpPr>
          <p:nvPr/>
        </p:nvSpPr>
        <p:spPr>
          <a:xfrm>
            <a:off x="5908010" y="3294674"/>
            <a:ext cx="360000" cy="3600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B63100E1-CC08-4802-B9FC-6EE8CDCA5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7390" y="4518797"/>
            <a:ext cx="540000" cy="5400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5F8BBFE2-3E07-47B1-84D0-62D27C690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6241" y="4565837"/>
            <a:ext cx="432000" cy="432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DCEF89A-5DC0-47AD-A067-490BEFE0723B}"/>
              </a:ext>
            </a:extLst>
          </p:cNvPr>
          <p:cNvSpPr txBox="1"/>
          <p:nvPr/>
        </p:nvSpPr>
        <p:spPr>
          <a:xfrm>
            <a:off x="4822465" y="5110697"/>
            <a:ext cx="38985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연령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A74655-8A50-4317-8B1E-61EA641241B3}"/>
              </a:ext>
            </a:extLst>
          </p:cNvPr>
          <p:cNvSpPr txBox="1"/>
          <p:nvPr/>
        </p:nvSpPr>
        <p:spPr>
          <a:xfrm>
            <a:off x="5494792" y="5110697"/>
            <a:ext cx="113204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관심사 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ctr"/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금융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재테크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보험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</a:p>
          <a:p>
            <a:pPr algn="ctr"/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자동차관리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</a:p>
        </p:txBody>
      </p:sp>
      <p:sp>
        <p:nvSpPr>
          <p:cNvPr id="56" name="더하기 기호 55">
            <a:extLst>
              <a:ext uri="{FF2B5EF4-FFF2-40B4-BE49-F238E27FC236}">
                <a16:creationId xmlns:a16="http://schemas.microsoft.com/office/drawing/2014/main" id="{A54898D6-100B-4CA8-8424-CF34E78A09F2}"/>
              </a:ext>
            </a:extLst>
          </p:cNvPr>
          <p:cNvSpPr>
            <a:spLocks noChangeAspect="1"/>
          </p:cNvSpPr>
          <p:nvPr/>
        </p:nvSpPr>
        <p:spPr>
          <a:xfrm>
            <a:off x="5340024" y="4608797"/>
            <a:ext cx="360000" cy="3600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더하기 기호 56">
            <a:extLst>
              <a:ext uri="{FF2B5EF4-FFF2-40B4-BE49-F238E27FC236}">
                <a16:creationId xmlns:a16="http://schemas.microsoft.com/office/drawing/2014/main" id="{BB48FC9E-CB78-4B9D-B152-86FCCB0B63BC}"/>
              </a:ext>
            </a:extLst>
          </p:cNvPr>
          <p:cNvSpPr>
            <a:spLocks noChangeAspect="1"/>
          </p:cNvSpPr>
          <p:nvPr/>
        </p:nvSpPr>
        <p:spPr>
          <a:xfrm>
            <a:off x="6417848" y="4608797"/>
            <a:ext cx="360000" cy="3600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32D463C7-21DB-47F2-ACAB-1912E41D2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0726" y="4565837"/>
            <a:ext cx="432000" cy="432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E15B4D9-7724-4B29-8A14-E328F2622A3B}"/>
              </a:ext>
            </a:extLst>
          </p:cNvPr>
          <p:cNvSpPr txBox="1"/>
          <p:nvPr/>
        </p:nvSpPr>
        <p:spPr>
          <a:xfrm>
            <a:off x="6579449" y="5115079"/>
            <a:ext cx="1114409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업종 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ctr"/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금융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보험사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</a:p>
          <a:p>
            <a:pPr algn="ctr"/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자동차관리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0F7792-9BE7-49D9-A087-5AFA2953A534}"/>
              </a:ext>
            </a:extLst>
          </p:cNvPr>
          <p:cNvSpPr/>
          <p:nvPr/>
        </p:nvSpPr>
        <p:spPr>
          <a:xfrm>
            <a:off x="5529939" y="5736527"/>
            <a:ext cx="474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해당 타겟의 관심사 </a:t>
            </a:r>
            <a:r>
              <a:rPr lang="en-US" altLang="ko-KR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+ 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캠페인 및 상품 성향에 알맞은 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 algn="ctr">
              <a:defRPr/>
            </a:pP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세분화된 타겟팅 옵션 선택으로 효율적인 메시지 전달 가능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85AEC7A7-7439-4F73-8AF7-7FE5205F16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0845" y="3275948"/>
            <a:ext cx="432000" cy="4320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3F9A2F8E-6112-40F5-B424-7FDC6E9E0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6270" y="4565837"/>
            <a:ext cx="432000" cy="432000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F2E8329B-3EE6-42F6-AAF9-C571A2152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4064" y="4565837"/>
            <a:ext cx="432000" cy="432000"/>
          </a:xfrm>
          <a:prstGeom prst="rect">
            <a:avLst/>
          </a:prstGeom>
        </p:spPr>
      </p:pic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38C6690D-92A3-4360-8B65-C528B8D956BE}"/>
              </a:ext>
            </a:extLst>
          </p:cNvPr>
          <p:cNvSpPr/>
          <p:nvPr/>
        </p:nvSpPr>
        <p:spPr>
          <a:xfrm>
            <a:off x="8743302" y="3656204"/>
            <a:ext cx="1185005" cy="1145259"/>
          </a:xfrm>
          <a:prstGeom prst="down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1C7C8B55-11CE-43DD-9316-DDF37056F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4801" y="3204674"/>
            <a:ext cx="540000" cy="5400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706A5B79-76DD-4D88-ACB9-D1908308F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5762" y="3280720"/>
            <a:ext cx="432000" cy="432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CA1F10E-37B3-48AA-8E6D-45DAD72BB6F9}"/>
              </a:ext>
            </a:extLst>
          </p:cNvPr>
          <p:cNvSpPr txBox="1"/>
          <p:nvPr/>
        </p:nvSpPr>
        <p:spPr>
          <a:xfrm>
            <a:off x="8291255" y="3796574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연령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/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성별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9A79FC-7C18-47B8-8813-BBF06E4EF1D8}"/>
              </a:ext>
            </a:extLst>
          </p:cNvPr>
          <p:cNvSpPr txBox="1"/>
          <p:nvPr/>
        </p:nvSpPr>
        <p:spPr>
          <a:xfrm>
            <a:off x="9293621" y="3767999"/>
            <a:ext cx="156645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관심사</a:t>
            </a:r>
            <a:endParaRPr lang="en-US" altLang="ko-KR" sz="1000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ctr"/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금융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/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부동산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레저여행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/</a:t>
            </a:r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</a:t>
            </a:r>
            <a:r>
              <a:rPr lang="en-US" altLang="ko-KR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66" name="더하기 기호 65">
            <a:extLst>
              <a:ext uri="{FF2B5EF4-FFF2-40B4-BE49-F238E27FC236}">
                <a16:creationId xmlns:a16="http://schemas.microsoft.com/office/drawing/2014/main" id="{A74E1DDE-E94A-433B-A219-08B287F7A6D8}"/>
              </a:ext>
            </a:extLst>
          </p:cNvPr>
          <p:cNvSpPr>
            <a:spLocks noChangeAspect="1"/>
          </p:cNvSpPr>
          <p:nvPr/>
        </p:nvSpPr>
        <p:spPr>
          <a:xfrm>
            <a:off x="9156035" y="3294674"/>
            <a:ext cx="360000" cy="3600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7" name="그래픽 66">
            <a:extLst>
              <a:ext uri="{FF2B5EF4-FFF2-40B4-BE49-F238E27FC236}">
                <a16:creationId xmlns:a16="http://schemas.microsoft.com/office/drawing/2014/main" id="{3C06B938-EA35-4D1F-A62A-9F767F979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5415" y="4518797"/>
            <a:ext cx="540000" cy="540000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55E13157-5BE9-42D7-8856-39BEE3B4C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4266" y="4565837"/>
            <a:ext cx="432000" cy="432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51B0DCD-9A85-46B3-9EB5-2C4E106379BF}"/>
              </a:ext>
            </a:extLst>
          </p:cNvPr>
          <p:cNvSpPr txBox="1"/>
          <p:nvPr/>
        </p:nvSpPr>
        <p:spPr>
          <a:xfrm>
            <a:off x="8070490" y="5110697"/>
            <a:ext cx="38985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연령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0A0BEC6-4ABC-4478-B77D-BFFFBC9CE4FD}"/>
              </a:ext>
            </a:extLst>
          </p:cNvPr>
          <p:cNvSpPr txBox="1"/>
          <p:nvPr/>
        </p:nvSpPr>
        <p:spPr>
          <a:xfrm>
            <a:off x="8684307" y="5110697"/>
            <a:ext cx="1249061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관심사 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34EA2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ctr"/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금융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재테크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보험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</a:p>
          <a:p>
            <a:pPr algn="ctr"/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국산차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z="1000" b="1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수입차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</a:p>
        </p:txBody>
      </p:sp>
      <p:sp>
        <p:nvSpPr>
          <p:cNvPr id="71" name="더하기 기호 70">
            <a:extLst>
              <a:ext uri="{FF2B5EF4-FFF2-40B4-BE49-F238E27FC236}">
                <a16:creationId xmlns:a16="http://schemas.microsoft.com/office/drawing/2014/main" id="{0A3CCF9D-2D25-4A53-A720-420B2A4A5055}"/>
              </a:ext>
            </a:extLst>
          </p:cNvPr>
          <p:cNvSpPr>
            <a:spLocks noChangeAspect="1"/>
          </p:cNvSpPr>
          <p:nvPr/>
        </p:nvSpPr>
        <p:spPr>
          <a:xfrm>
            <a:off x="8588049" y="4608797"/>
            <a:ext cx="360000" cy="3600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더하기 기호 71">
            <a:extLst>
              <a:ext uri="{FF2B5EF4-FFF2-40B4-BE49-F238E27FC236}">
                <a16:creationId xmlns:a16="http://schemas.microsoft.com/office/drawing/2014/main" id="{75887ED5-4C37-4849-B2B8-19DA91D302E3}"/>
              </a:ext>
            </a:extLst>
          </p:cNvPr>
          <p:cNvSpPr>
            <a:spLocks noChangeAspect="1"/>
          </p:cNvSpPr>
          <p:nvPr/>
        </p:nvSpPr>
        <p:spPr>
          <a:xfrm>
            <a:off x="9665873" y="4608797"/>
            <a:ext cx="360000" cy="3600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E1C05B-C2B2-4036-B80B-FB47C133DF13}"/>
              </a:ext>
            </a:extLst>
          </p:cNvPr>
          <p:cNvSpPr txBox="1"/>
          <p:nvPr/>
        </p:nvSpPr>
        <p:spPr>
          <a:xfrm>
            <a:off x="9914039" y="5115079"/>
            <a:ext cx="941283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업종 </a:t>
            </a:r>
            <a:endParaRPr lang="en-US" altLang="ko-KR" sz="10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34EA2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ctr"/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금융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보험사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</a:p>
          <a:p>
            <a:pPr algn="ctr"/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&gt;</a:t>
            </a:r>
            <a:r>
              <a:rPr lang="ko-KR" altLang="en-US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중고차</a:t>
            </a:r>
            <a:r>
              <a:rPr lang="en-US" altLang="ko-KR" sz="1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34EA2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,)</a:t>
            </a:r>
          </a:p>
        </p:txBody>
      </p:sp>
      <p:pic>
        <p:nvPicPr>
          <p:cNvPr id="76" name="그래픽 75">
            <a:extLst>
              <a:ext uri="{FF2B5EF4-FFF2-40B4-BE49-F238E27FC236}">
                <a16:creationId xmlns:a16="http://schemas.microsoft.com/office/drawing/2014/main" id="{E585616A-3071-44D9-AC2B-33FAAED25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8870" y="3275948"/>
            <a:ext cx="432000" cy="432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E32A1B5-EA93-44F3-89D5-310D576A9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67293" y="4561455"/>
            <a:ext cx="432000" cy="4320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C6E2F02F-D4D4-4FC5-B540-BB2F9D079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35103" y="456145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1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600" spc="-150" dirty="0" err="1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카카오픽셀과</a:t>
            </a:r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 </a:t>
            </a:r>
            <a:r>
              <a:rPr lang="en-US" altLang="ko-KR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SDK </a:t>
            </a:r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구매데이터를</a:t>
            </a:r>
            <a:endParaRPr lang="en-US" altLang="ko-KR" sz="3600" spc="-150" dirty="0">
              <a:solidFill>
                <a:prstClr val="black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pPr lvl="0"/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활용한 스마트 광고하기 기능 적용</a:t>
            </a:r>
            <a:r>
              <a:rPr lang="en-US" altLang="ko-KR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 </a:t>
            </a:r>
            <a:endParaRPr lang="ko-KR" altLang="en-US" sz="3600" spc="-150" dirty="0">
              <a:solidFill>
                <a:prstClr val="black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695325" y="2029106"/>
            <a:ext cx="824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사이트내 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카카오픽셀과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SDK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를 설치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전환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Data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를 획득하여 전환 예상 유저에게 광고 노출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전환 가능성이 있는 타겟 확장 및 실제 액션 유도 가능성 증대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6E0323D-11AE-4F8B-9AAD-A19D54F24350}"/>
              </a:ext>
            </a:extLst>
          </p:cNvPr>
          <p:cNvSpPr/>
          <p:nvPr/>
        </p:nvSpPr>
        <p:spPr>
          <a:xfrm>
            <a:off x="876040" y="2897536"/>
            <a:ext cx="10449185" cy="355088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4CDBE5-2711-40B9-A57F-73DB83C8317B}"/>
              </a:ext>
            </a:extLst>
          </p:cNvPr>
          <p:cNvSpPr txBox="1"/>
          <p:nvPr/>
        </p:nvSpPr>
        <p:spPr>
          <a:xfrm>
            <a:off x="695325" y="415731"/>
            <a:ext cx="218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타겟팅의 정교화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7F5AE7AD-398A-41D7-9C77-FCB71246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26" y="3823443"/>
            <a:ext cx="1998513" cy="145901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A879156-BD9F-488D-8E56-8EEE15901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38" y="3869350"/>
            <a:ext cx="409499" cy="40949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5DDE824-7987-4280-9509-8C95D9579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37" y="3869350"/>
            <a:ext cx="409499" cy="40949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033D52D-C43B-49D2-975C-9C6C42266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536" y="3869350"/>
            <a:ext cx="409499" cy="409499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33FF40B-1C5E-4489-827E-D6D1B16F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38" y="4348201"/>
            <a:ext cx="409499" cy="409499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4FDA769-2B14-4110-8F90-5A2754298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37" y="4348201"/>
            <a:ext cx="409499" cy="4094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934C0B95-C077-4188-9AD9-F9DC1FD29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536" y="4348201"/>
            <a:ext cx="409499" cy="409499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EB555574-94B9-48AB-87CB-A1FD9D6A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38" y="4827052"/>
            <a:ext cx="409499" cy="40949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50F0B28-FEBE-4E40-B447-3E7BB694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37" y="4827052"/>
            <a:ext cx="409499" cy="409499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3866A18-048D-4EF1-AA80-366771810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536" y="4827052"/>
            <a:ext cx="409499" cy="40949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B899F865-7F2A-4E5F-8C09-B6571A797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34" y="3869350"/>
            <a:ext cx="409499" cy="409499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480F1470-C535-4320-BA1B-0AD823D9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34" y="4348201"/>
            <a:ext cx="409499" cy="409499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DAE37DB-5E71-4551-8DC8-5353E9AC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34" y="4827052"/>
            <a:ext cx="409499" cy="409499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24F3B61-8A42-48AC-AB8E-801602D6BF45}"/>
              </a:ext>
            </a:extLst>
          </p:cNvPr>
          <p:cNvSpPr/>
          <p:nvPr/>
        </p:nvSpPr>
        <p:spPr>
          <a:xfrm>
            <a:off x="6437694" y="3101011"/>
            <a:ext cx="2042543" cy="3472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      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소재 카테고리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6F41DB94-9046-45BC-9A6B-EA6F42F5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721" y="3094624"/>
            <a:ext cx="372654" cy="372653"/>
          </a:xfrm>
          <a:prstGeom prst="rect">
            <a:avLst/>
          </a:prstGeom>
        </p:spPr>
      </p:pic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0430FF94-68F7-46F3-9302-619E79D648CE}"/>
              </a:ext>
            </a:extLst>
          </p:cNvPr>
          <p:cNvSpPr/>
          <p:nvPr/>
        </p:nvSpPr>
        <p:spPr>
          <a:xfrm>
            <a:off x="6437693" y="3543112"/>
            <a:ext cx="2042543" cy="3472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      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소재 카테고리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F951EF50-B5A4-4728-A165-9C014F42E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08" y="3577923"/>
            <a:ext cx="288391" cy="288391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7FD8A9D-89CF-4FBA-94F2-E265949A79B6}"/>
              </a:ext>
            </a:extLst>
          </p:cNvPr>
          <p:cNvSpPr txBox="1"/>
          <p:nvPr/>
        </p:nvSpPr>
        <p:spPr>
          <a:xfrm>
            <a:off x="1045678" y="5387206"/>
            <a:ext cx="240642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카카오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모먼트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픽셀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&amp; SDK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광고주 페이지 내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구매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’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기준 영역에 삽입</a:t>
            </a:r>
            <a:endParaRPr kumimoji="0" lang="en-US" altLang="ko-KR" sz="105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보험료 계산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)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E8054872-25A9-455B-A6B0-C0DB55F89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999" y="4488574"/>
            <a:ext cx="1972625" cy="1304125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28BCF96-16A0-4E14-B87E-4D8D3CAC0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173" y="5885494"/>
            <a:ext cx="402427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80636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스마트 광고 진행 광고주 중 동일 사업자로 </a:t>
            </a:r>
            <a:r>
              <a:rPr kumimoji="1" lang="ko-KR" altLang="en-US" sz="10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플친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및 </a:t>
            </a:r>
            <a:r>
              <a:rPr kumimoji="1" lang="ko-KR" altLang="en-US" sz="10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알림톡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사용할 경우</a:t>
            </a:r>
            <a:endParaRPr kumimoji="1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ctr" defTabSz="80636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알림톡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수신자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모수로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활용 가능 </a:t>
            </a:r>
            <a:endParaRPr kumimoji="1" lang="en-US" altLang="ko-KR" sz="11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99B1061-5967-46FB-AC69-029E09ED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147" y="5332072"/>
            <a:ext cx="20121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80636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실제 전환 가능성이 높은</a:t>
            </a:r>
            <a:endParaRPr kumimoji="1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ctr" defTabSz="80636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타겟 </a:t>
            </a:r>
            <a:r>
              <a:rPr kumimoji="1" lang="ko-KR" altLang="en-US" sz="10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모수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범위 확장 및 광고 노출</a:t>
            </a:r>
            <a:endParaRPr kumimoji="1" lang="en-US" altLang="ko-KR" sz="11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E27CD31-8DC8-4688-9ECD-12F272D880BE}"/>
              </a:ext>
            </a:extLst>
          </p:cNvPr>
          <p:cNvSpPr/>
          <p:nvPr/>
        </p:nvSpPr>
        <p:spPr>
          <a:xfrm rot="19317389">
            <a:off x="5844915" y="3658115"/>
            <a:ext cx="447644" cy="30980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25F5C97A-9448-4F88-8FFC-68199F2D32F0}"/>
              </a:ext>
            </a:extLst>
          </p:cNvPr>
          <p:cNvSpPr/>
          <p:nvPr/>
        </p:nvSpPr>
        <p:spPr>
          <a:xfrm rot="2282611" flipV="1">
            <a:off x="5876091" y="5149653"/>
            <a:ext cx="447644" cy="30980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5FED0D48-6029-48F8-9627-2723CB847BA2}"/>
              </a:ext>
            </a:extLst>
          </p:cNvPr>
          <p:cNvSpPr/>
          <p:nvPr/>
        </p:nvSpPr>
        <p:spPr>
          <a:xfrm>
            <a:off x="3336141" y="4384735"/>
            <a:ext cx="447644" cy="30980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FC47A377-8A5A-4380-999E-830790D5B1F2}"/>
              </a:ext>
            </a:extLst>
          </p:cNvPr>
          <p:cNvSpPr/>
          <p:nvPr/>
        </p:nvSpPr>
        <p:spPr>
          <a:xfrm>
            <a:off x="8760428" y="4384735"/>
            <a:ext cx="447644" cy="30980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6CE3917-AE44-46F7-B451-734FB166C713}"/>
              </a:ext>
            </a:extLst>
          </p:cNvPr>
          <p:cNvGrpSpPr/>
          <p:nvPr/>
        </p:nvGrpSpPr>
        <p:grpSpPr>
          <a:xfrm>
            <a:off x="9272110" y="3859057"/>
            <a:ext cx="1653855" cy="1369928"/>
            <a:chOff x="8882702" y="2735106"/>
            <a:chExt cx="1653855" cy="136992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CAACA15A-CFAB-4E0B-BF55-7635CB0F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811" y="2736007"/>
              <a:ext cx="409499" cy="409499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3DAA6E5B-23DA-4B79-AA36-0275A7E3D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310" y="2736007"/>
              <a:ext cx="409499" cy="409499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AE92E6-CB3C-4F1D-8A2A-250DD15C6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4809" y="2736007"/>
              <a:ext cx="409499" cy="409499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0378A019-A504-45C3-9CA2-F3496595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811" y="3214858"/>
              <a:ext cx="409499" cy="409499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E7917FC-57CF-4C8F-B020-CECE76229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310" y="3214858"/>
              <a:ext cx="409499" cy="409499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610A0EB8-31D0-4F34-B5F8-FF285FF88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4809" y="3214858"/>
              <a:ext cx="409499" cy="409499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CB6654D8-622A-4B19-9529-94A732EE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157" y="2735106"/>
              <a:ext cx="410400" cy="410400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3ACA75F9-882F-45A0-9137-6E6C6023E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157" y="3210487"/>
              <a:ext cx="410400" cy="4104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7556878B-6CE4-4432-943D-3D943DFE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901" y="3694634"/>
              <a:ext cx="410400" cy="4104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9CE2DA9E-BF4E-4348-AE3E-D1E46F086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00" y="3694634"/>
              <a:ext cx="410400" cy="410400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B88236D7-AF05-45C2-8B6E-C121F61B1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3551" y="3693398"/>
              <a:ext cx="410400" cy="410400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39BEC28D-9B83-4CE6-BF99-6044C98A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2702" y="3683116"/>
              <a:ext cx="410400" cy="410400"/>
            </a:xfrm>
            <a:prstGeom prst="rect">
              <a:avLst/>
            </a:prstGeom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B79A691-ABE9-45E2-84E7-C21481AB6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955" y="3987658"/>
            <a:ext cx="20121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80636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타겟 </a:t>
            </a:r>
            <a:r>
              <a:rPr kumimoji="1" lang="ko-KR" altLang="en-US" sz="10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모수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내 소재 카테고리 분석으로</a:t>
            </a:r>
            <a:endParaRPr kumimoji="1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ctr" defTabSz="80636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해당 소재에 반응한 유저 행동 패턴 분석</a:t>
            </a:r>
            <a:endParaRPr kumimoji="1" lang="en-US" altLang="ko-KR" sz="11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BFA72C9-DB03-4119-8A21-54DB5722C73D}"/>
              </a:ext>
            </a:extLst>
          </p:cNvPr>
          <p:cNvSpPr txBox="1"/>
          <p:nvPr/>
        </p:nvSpPr>
        <p:spPr>
          <a:xfrm>
            <a:off x="3761482" y="5253856"/>
            <a:ext cx="20185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픽셀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&amp; SDK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기준 구매 데이터 분석</a:t>
            </a:r>
            <a:endParaRPr kumimoji="0" lang="en-US" altLang="ko-KR" sz="105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CC05790-9839-4D20-8B6A-4EF9D0373BF0}"/>
              </a:ext>
            </a:extLst>
          </p:cNvPr>
          <p:cNvSpPr/>
          <p:nvPr/>
        </p:nvSpPr>
        <p:spPr>
          <a:xfrm>
            <a:off x="1181254" y="6440152"/>
            <a:ext cx="4697119" cy="249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*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현재 일부 광고주에 한해 테스트 형태로 진행되고 있으며 정식 런칭 시점 미정 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/ 2020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년 이후 진행 가능성 예상</a:t>
            </a:r>
            <a:endParaRPr kumimoji="1" lang="en-US" altLang="ko-KR" sz="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7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AF3CD-481F-44DB-8B86-49CA58BEE746}"/>
              </a:ext>
            </a:extLst>
          </p:cNvPr>
          <p:cNvSpPr txBox="1"/>
          <p:nvPr/>
        </p:nvSpPr>
        <p:spPr>
          <a:xfrm>
            <a:off x="1067392" y="2746027"/>
            <a:ext cx="31563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800" spc="-150" dirty="0"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Target</a:t>
            </a:r>
            <a:r>
              <a:rPr lang="ko-KR" altLang="en-US" sz="4800" spc="-150" dirty="0"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r>
              <a:rPr lang="en-US" altLang="ko-KR" sz="4800" spc="-150" dirty="0"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Media</a:t>
            </a:r>
          </a:p>
          <a:p>
            <a:pPr lvl="0"/>
            <a:r>
              <a:rPr lang="en-US" altLang="ko-KR" sz="3600" spc="-150" dirty="0">
                <a:solidFill>
                  <a:srgbClr val="FFC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2-2. SNS AD</a:t>
            </a:r>
            <a:endParaRPr lang="ko-KR" altLang="en-US" sz="3600" spc="-150" dirty="0">
              <a:solidFill>
                <a:srgbClr val="FFC000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427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13FCEC-5F1D-4F6D-A5E6-631A3BA362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263ADD-C70B-4C76-AAA0-777B498C9B76}"/>
              </a:ext>
            </a:extLst>
          </p:cNvPr>
          <p:cNvSpPr/>
          <p:nvPr/>
        </p:nvSpPr>
        <p:spPr>
          <a:xfrm>
            <a:off x="1824037" y="2522607"/>
            <a:ext cx="8977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정보를 획득하는 컨텐츠 사이에 노출되는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SNS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채널은 잠재고객 유입 및 높은 전환 가능성 보유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삼성화재 다이렉트의 주력 타겟인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3040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남성의 활동이 활발한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SNS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채널 공략 필수</a:t>
            </a:r>
            <a:endParaRPr kumimoji="0" lang="en-US" altLang="ko-KR" sz="20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EC17CF-E1BA-4EFA-B02B-09C54ACEB22A}"/>
              </a:ext>
            </a:extLst>
          </p:cNvPr>
          <p:cNvSpPr/>
          <p:nvPr/>
        </p:nvSpPr>
        <p:spPr>
          <a:xfrm>
            <a:off x="1219201" y="3837057"/>
            <a:ext cx="9763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채널별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 성과 및 </a:t>
            </a:r>
            <a:r>
              <a:rPr kumimoji="0" lang="ko-KR" altLang="en-US" sz="3600" b="0" i="0" u="none" strike="noStrike" kern="1200" cap="none" spc="-10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주력타겟의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 활용 비중이 높은 매체 집중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4D7B26-9A34-4EAB-9C7C-8C7C7A360C62}"/>
              </a:ext>
            </a:extLst>
          </p:cNvPr>
          <p:cNvSpPr/>
          <p:nvPr/>
        </p:nvSpPr>
        <p:spPr>
          <a:xfrm>
            <a:off x="1276351" y="4377672"/>
            <a:ext cx="5935389" cy="4831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806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※ 2019</a:t>
            </a:r>
            <a:r>
              <a:rPr kumimoji="0" lang="ko-KR" altLang="en-US" sz="11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년 </a:t>
            </a:r>
            <a:r>
              <a:rPr lang="ko-KR" altLang="en-US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현대해상 다이렉트 집행결과</a:t>
            </a:r>
            <a:r>
              <a:rPr lang="en-US" altLang="ko-KR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네이버 밴드 </a:t>
            </a:r>
            <a:r>
              <a:rPr lang="en-US" altLang="ko-KR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CPA</a:t>
            </a:r>
            <a:r>
              <a:rPr lang="ko-KR" altLang="en-US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en-US" altLang="ko-KR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9</a:t>
            </a:r>
            <a:r>
              <a:rPr lang="ko-KR" altLang="en-US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만원 </a:t>
            </a:r>
            <a:r>
              <a:rPr lang="en-US" altLang="ko-KR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vs </a:t>
            </a:r>
            <a:r>
              <a:rPr lang="ko-KR" altLang="en-US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페이스북</a:t>
            </a:r>
            <a:r>
              <a:rPr lang="en-US" altLang="ko-KR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인스타그램</a:t>
            </a:r>
            <a:r>
              <a:rPr lang="en-US" altLang="ko-KR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)CPA 5</a:t>
            </a:r>
            <a:r>
              <a:rPr lang="ko-KR" altLang="en-US" sz="11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bg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만원</a:t>
            </a:r>
            <a:endParaRPr kumimoji="0" lang="ko-KR" altLang="en-US" sz="1100" i="0" u="none" strike="noStrike" kern="0" cap="none" spc="-61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232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로그인 기반의 </a:t>
            </a: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SNS </a:t>
            </a: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채널은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99g" panose="02020603020101020101" pitchFamily="18" charset="-127"/>
              <a:ea typeface="HG꼬딕씨 99g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고객정보 맞춤 타겟 활용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707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단순한 인구통계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관심사 기반의 타겟팅이 아닌</a:t>
            </a:r>
            <a:endParaRPr kumimoji="0" lang="en-US" altLang="ko-KR" sz="20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고객정보 기반의 맞춤 타겟을 활용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맞춤 유사 타겟까지 확장 운영 가능</a:t>
            </a:r>
            <a:endParaRPr kumimoji="0" lang="en-US" altLang="ko-KR" sz="20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642E55B8-84AE-43F3-B8E6-09B0FAAD6D22}"/>
              </a:ext>
            </a:extLst>
          </p:cNvPr>
          <p:cNvSpPr/>
          <p:nvPr/>
        </p:nvSpPr>
        <p:spPr>
          <a:xfrm>
            <a:off x="568213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C8CF9D1-9048-4C3D-8AF5-516E80FFDB5C}"/>
              </a:ext>
            </a:extLst>
          </p:cNvPr>
          <p:cNvSpPr/>
          <p:nvPr/>
        </p:nvSpPr>
        <p:spPr>
          <a:xfrm>
            <a:off x="6558674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8D6AA-8B86-4785-AF96-490BBAD3A231}"/>
              </a:ext>
            </a:extLst>
          </p:cNvPr>
          <p:cNvSpPr txBox="1"/>
          <p:nvPr/>
        </p:nvSpPr>
        <p:spPr>
          <a:xfrm>
            <a:off x="1342520" y="3057965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고객정보를 활용한 맞춤 타겟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EEFB6E-E1A4-4CED-A798-5845E26CF3C1}"/>
              </a:ext>
            </a:extLst>
          </p:cNvPr>
          <p:cNvSpPr txBox="1"/>
          <p:nvPr/>
        </p:nvSpPr>
        <p:spPr>
          <a:xfrm>
            <a:off x="990065" y="5470284"/>
            <a:ext cx="4277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맞춤 타겟 고객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DB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소스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]</a:t>
            </a:r>
          </a:p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웹사이트 방문자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페이지 게시물 참여자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이메일 리스트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전화번호 리스트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A43976-160B-484E-AA3C-E2BF8F36D7C6}"/>
              </a:ext>
            </a:extLst>
          </p:cNvPr>
          <p:cNvSpPr txBox="1"/>
          <p:nvPr/>
        </p:nvSpPr>
        <p:spPr>
          <a:xfrm>
            <a:off x="7312621" y="3104266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맞춤 타겟 기반 유사 타겟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150F96-ECBD-4EBD-9144-00DE504AF542}"/>
              </a:ext>
            </a:extLst>
          </p:cNvPr>
          <p:cNvSpPr txBox="1"/>
          <p:nvPr/>
        </p:nvSpPr>
        <p:spPr>
          <a:xfrm>
            <a:off x="6960166" y="5656285"/>
            <a:ext cx="4277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유사성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1~10%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확대 가능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낮으면 낮을수록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Core-Targeting]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광범위한 타겟팅을 위해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3~5%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타겟 볼륨 확장 운영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4AE62B6-11C6-40DA-B5B9-0E26361556F9}"/>
              </a:ext>
            </a:extLst>
          </p:cNvPr>
          <p:cNvGrpSpPr/>
          <p:nvPr/>
        </p:nvGrpSpPr>
        <p:grpSpPr>
          <a:xfrm>
            <a:off x="2317448" y="3529287"/>
            <a:ext cx="1802921" cy="1802921"/>
            <a:chOff x="2317448" y="2919687"/>
            <a:chExt cx="1802921" cy="1802921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7B79955-B3E4-4D1E-B628-D7349BB435CE}"/>
                </a:ext>
              </a:extLst>
            </p:cNvPr>
            <p:cNvSpPr/>
            <p:nvPr/>
          </p:nvSpPr>
          <p:spPr>
            <a:xfrm>
              <a:off x="2317448" y="2919687"/>
              <a:ext cx="1802921" cy="18029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꼬딕씨_Pro 40g" panose="02020603020101020101" pitchFamily="18" charset="-127"/>
                <a:ea typeface="HG꼬딕씨_Pro 40g" panose="02020603020101020101" pitchFamily="18" charset="-127"/>
                <a:cs typeface="+mn-cs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20B7CBF-F538-40D6-A73C-B50CD809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224" y="2995682"/>
              <a:ext cx="1593370" cy="1593370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7105C05-FF48-4BC4-A138-222A502125B3}"/>
              </a:ext>
            </a:extLst>
          </p:cNvPr>
          <p:cNvGrpSpPr/>
          <p:nvPr/>
        </p:nvGrpSpPr>
        <p:grpSpPr>
          <a:xfrm>
            <a:off x="7754431" y="3529287"/>
            <a:ext cx="2454609" cy="1925526"/>
            <a:chOff x="7754431" y="2919687"/>
            <a:chExt cx="2454609" cy="1925526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B6889D3F-2414-47B4-BB51-452820D3305D}"/>
                </a:ext>
              </a:extLst>
            </p:cNvPr>
            <p:cNvSpPr/>
            <p:nvPr/>
          </p:nvSpPr>
          <p:spPr>
            <a:xfrm>
              <a:off x="8014880" y="2919687"/>
              <a:ext cx="1925526" cy="19255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꼬딕씨_Pro 40g" panose="02020603020101020101" pitchFamily="18" charset="-127"/>
                <a:ea typeface="HG꼬딕씨_Pro 40g" panose="02020603020101020101" pitchFamily="18" charset="-127"/>
                <a:cs typeface="+mn-cs"/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028AFA68-2780-4A59-9325-C61627A3E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431" y="3161823"/>
              <a:ext cx="2454609" cy="1441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83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B19D07-0AED-4950-8F54-0C12A8E42C9B}"/>
              </a:ext>
            </a:extLst>
          </p:cNvPr>
          <p:cNvSpPr txBox="1"/>
          <p:nvPr/>
        </p:nvSpPr>
        <p:spPr>
          <a:xfrm>
            <a:off x="1067392" y="2746027"/>
            <a:ext cx="29065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Mass Media</a:t>
            </a:r>
          </a:p>
          <a:p>
            <a:r>
              <a:rPr lang="en-US" altLang="ko-KR" sz="3600" spc="-150" dirty="0">
                <a:solidFill>
                  <a:srgbClr val="FFC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1. </a:t>
            </a:r>
            <a:r>
              <a:rPr lang="ko-KR" altLang="en-US" sz="3600" spc="-150" dirty="0">
                <a:solidFill>
                  <a:srgbClr val="FFC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네이버</a:t>
            </a:r>
          </a:p>
        </p:txBody>
      </p:sp>
    </p:spTree>
    <p:extLst>
      <p:ext uri="{BB962C8B-B14F-4D97-AF65-F5344CB8AC3E}">
        <p14:creationId xmlns:p14="http://schemas.microsoft.com/office/powerpoint/2010/main" val="65396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보험료 계산 가능성이 높은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99g" panose="02020603020101020101" pitchFamily="18" charset="-127"/>
              <a:ea typeface="HG꼬딕씨 99g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잠재고객 확보를 위한 정밀 타겟 공략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610DF-DC63-496A-BBB6-AB6C690F0B66}"/>
              </a:ext>
            </a:extLst>
          </p:cNvPr>
          <p:cNvSpPr/>
          <p:nvPr/>
        </p:nvSpPr>
        <p:spPr>
          <a:xfrm>
            <a:off x="3456650" y="3335832"/>
            <a:ext cx="1761692" cy="299384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[3040]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자동차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/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이륜차 보험 계산 가능성이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높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 은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타겟군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1DB020-AEBE-4701-9058-3A06FD34EED7}"/>
              </a:ext>
            </a:extLst>
          </p:cNvPr>
          <p:cNvSpPr/>
          <p:nvPr/>
        </p:nvSpPr>
        <p:spPr>
          <a:xfrm>
            <a:off x="3456649" y="2805335"/>
            <a:ext cx="1761692" cy="370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 err="1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타겟연령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성별</a:t>
            </a:r>
            <a:endParaRPr kumimoji="0" lang="en-US" altLang="ko-KR" sz="16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9CC4804-95D5-4E14-A93C-4CD50BA6FDF1}"/>
              </a:ext>
            </a:extLst>
          </p:cNvPr>
          <p:cNvSpPr/>
          <p:nvPr/>
        </p:nvSpPr>
        <p:spPr>
          <a:xfrm>
            <a:off x="1152444" y="3205720"/>
            <a:ext cx="1728316" cy="1728316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372FF85-2509-490B-AB11-93D3E915E122}"/>
              </a:ext>
            </a:extLst>
          </p:cNvPr>
          <p:cNvGrpSpPr/>
          <p:nvPr/>
        </p:nvGrpSpPr>
        <p:grpSpPr>
          <a:xfrm>
            <a:off x="1766783" y="3734913"/>
            <a:ext cx="499639" cy="499640"/>
            <a:chOff x="2575905" y="4484337"/>
            <a:chExt cx="556798" cy="55679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A3DCE62-BA0F-4308-B047-4BF69B97D85B}"/>
                </a:ext>
              </a:extLst>
            </p:cNvPr>
            <p:cNvSpPr/>
            <p:nvPr/>
          </p:nvSpPr>
          <p:spPr>
            <a:xfrm>
              <a:off x="2683734" y="4484337"/>
              <a:ext cx="391065" cy="555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B520CC7-E00F-4DC9-98FD-ABD62CFE7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905" y="4484338"/>
              <a:ext cx="556798" cy="55679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12C836-02B6-4BE3-BD7B-F5ABAE373620}"/>
              </a:ext>
            </a:extLst>
          </p:cNvPr>
          <p:cNvSpPr txBox="1"/>
          <p:nvPr/>
        </p:nvSpPr>
        <p:spPr>
          <a:xfrm>
            <a:off x="1473991" y="4327218"/>
            <a:ext cx="108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Facebook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픽셀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모수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3" name="더하기 기호 22">
            <a:extLst>
              <a:ext uri="{FF2B5EF4-FFF2-40B4-BE49-F238E27FC236}">
                <a16:creationId xmlns:a16="http://schemas.microsoft.com/office/drawing/2014/main" id="{D5803595-5064-4E88-8528-222B78C2ED44}"/>
              </a:ext>
            </a:extLst>
          </p:cNvPr>
          <p:cNvSpPr/>
          <p:nvPr/>
        </p:nvSpPr>
        <p:spPr>
          <a:xfrm>
            <a:off x="2989021" y="3869840"/>
            <a:ext cx="385029" cy="385995"/>
          </a:xfrm>
          <a:prstGeom prst="mathPlus">
            <a:avLst>
              <a:gd name="adj1" fmla="val 1308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BCBFCC-4A47-47DB-9922-60CB6CE26934}"/>
              </a:ext>
            </a:extLst>
          </p:cNvPr>
          <p:cNvSpPr/>
          <p:nvPr/>
        </p:nvSpPr>
        <p:spPr>
          <a:xfrm>
            <a:off x="5818016" y="2805335"/>
            <a:ext cx="2924070" cy="370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관심사 타겟 세분화</a:t>
            </a:r>
            <a:endParaRPr kumimoji="0" lang="en-US" altLang="ko-KR" sz="16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3E630B-5294-49EF-8CCE-48E0450AB12D}"/>
              </a:ext>
            </a:extLst>
          </p:cNvPr>
          <p:cNvSpPr/>
          <p:nvPr/>
        </p:nvSpPr>
        <p:spPr>
          <a:xfrm>
            <a:off x="9337118" y="2805335"/>
            <a:ext cx="1761692" cy="370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참여유도 및 확산</a:t>
            </a:r>
            <a:endParaRPr kumimoji="0" lang="en-US" altLang="ko-KR" sz="16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37BEA2-EACA-4F43-A537-E8B96610844B}"/>
              </a:ext>
            </a:extLst>
          </p:cNvPr>
          <p:cNvSpPr/>
          <p:nvPr/>
        </p:nvSpPr>
        <p:spPr>
          <a:xfrm>
            <a:off x="5818016" y="3335832"/>
            <a:ext cx="1386673" cy="14540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경쟁사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KB, DB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현대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한화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C5EC55-D128-4F4D-AE30-5FE591E6583B}"/>
              </a:ext>
            </a:extLst>
          </p:cNvPr>
          <p:cNvSpPr/>
          <p:nvPr/>
        </p:nvSpPr>
        <p:spPr>
          <a:xfrm>
            <a:off x="7351977" y="3335832"/>
            <a:ext cx="1386673" cy="14540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취미 및 활동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자동차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, 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전기차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오토바이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DB54B6-6CD5-473C-8ED4-00C2D9DD151E}"/>
              </a:ext>
            </a:extLst>
          </p:cNvPr>
          <p:cNvSpPr/>
          <p:nvPr/>
        </p:nvSpPr>
        <p:spPr>
          <a:xfrm>
            <a:off x="5818016" y="4875666"/>
            <a:ext cx="1386673" cy="14540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금융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모바일결제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뱅킹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카드정보 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9F2530-153D-4295-8BE3-766ACF2CF0D5}"/>
              </a:ext>
            </a:extLst>
          </p:cNvPr>
          <p:cNvSpPr/>
          <p:nvPr/>
        </p:nvSpPr>
        <p:spPr>
          <a:xfrm>
            <a:off x="7351977" y="4875666"/>
            <a:ext cx="1386673" cy="14540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여행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국내여행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관광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캠핑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자동차렌트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4E3EE1-C4AD-4FC3-A3D0-B9B11725640C}"/>
              </a:ext>
            </a:extLst>
          </p:cNvPr>
          <p:cNvSpPr/>
          <p:nvPr/>
        </p:nvSpPr>
        <p:spPr>
          <a:xfrm>
            <a:off x="9337118" y="3335832"/>
            <a:ext cx="1761692" cy="299384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8F635D8-E70D-4FF0-B9A8-740037907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141" y="3504194"/>
            <a:ext cx="913394" cy="91339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F8032BB-8784-4283-B344-048D9C002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44" y="4477340"/>
            <a:ext cx="913393" cy="9133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1C39A58-2974-4889-AF9A-C45E1FB87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020" y="5124809"/>
            <a:ext cx="1050941" cy="1050941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D341FDF-A72A-499A-9C4B-FB3EF8F32D54}"/>
              </a:ext>
            </a:extLst>
          </p:cNvPr>
          <p:cNvSpPr/>
          <p:nvPr/>
        </p:nvSpPr>
        <p:spPr>
          <a:xfrm>
            <a:off x="5342385" y="3701524"/>
            <a:ext cx="388525" cy="7367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E853BA4A-71E8-48AF-B64A-FCA70B8BBE38}"/>
              </a:ext>
            </a:extLst>
          </p:cNvPr>
          <p:cNvSpPr/>
          <p:nvPr/>
        </p:nvSpPr>
        <p:spPr>
          <a:xfrm>
            <a:off x="8843621" y="3693441"/>
            <a:ext cx="388525" cy="7367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36" name="Picture 4" descr="관련 이미지">
            <a:extLst>
              <a:ext uri="{FF2B5EF4-FFF2-40B4-BE49-F238E27FC236}">
                <a16:creationId xmlns:a16="http://schemas.microsoft.com/office/drawing/2014/main" id="{36BB7E04-4EBA-4E73-BE53-008DE560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392" y="3507060"/>
            <a:ext cx="1085222" cy="1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23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기존 관심사 타겟팅에서</a:t>
            </a:r>
          </a:p>
          <a:p>
            <a:pPr lvl="0"/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‘생애주기’ 맞춤 타겟팅으로 고도화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3321815-0D6F-4CED-979D-39F2DC704BE8}"/>
              </a:ext>
            </a:extLst>
          </p:cNvPr>
          <p:cNvSpPr/>
          <p:nvPr/>
        </p:nvSpPr>
        <p:spPr>
          <a:xfrm>
            <a:off x="568213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462FCCF-A7B5-477F-B663-9878B6939D7D}"/>
              </a:ext>
            </a:extLst>
          </p:cNvPr>
          <p:cNvSpPr/>
          <p:nvPr/>
        </p:nvSpPr>
        <p:spPr>
          <a:xfrm>
            <a:off x="6558674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BDE19-8382-47EE-BF37-A3C65223FD39}"/>
              </a:ext>
            </a:extLst>
          </p:cNvPr>
          <p:cNvSpPr txBox="1"/>
          <p:nvPr/>
        </p:nvSpPr>
        <p:spPr>
          <a:xfrm>
            <a:off x="1342520" y="3057965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As is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4610E6-35F7-4113-AD8D-DB367287513B}"/>
              </a:ext>
            </a:extLst>
          </p:cNvPr>
          <p:cNvSpPr txBox="1"/>
          <p:nvPr/>
        </p:nvSpPr>
        <p:spPr>
          <a:xfrm>
            <a:off x="7607896" y="3104266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To be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1371C7-4613-4487-ABF5-9845EB70FCDD}"/>
              </a:ext>
            </a:extLst>
          </p:cNvPr>
          <p:cNvSpPr txBox="1"/>
          <p:nvPr/>
        </p:nvSpPr>
        <p:spPr>
          <a:xfrm>
            <a:off x="1342520" y="3365742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[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관심사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vs.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생애주기 타겟팅 전환단가 비교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0E62F5-D4A1-4961-BA2A-6F74F74EB640}"/>
              </a:ext>
            </a:extLst>
          </p:cNvPr>
          <p:cNvSpPr txBox="1"/>
          <p:nvPr/>
        </p:nvSpPr>
        <p:spPr>
          <a:xfrm>
            <a:off x="7607896" y="3412043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생애주기 맞춤 전술로 접근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!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28131C-86CC-484F-A22A-DF7DC4A40C82}"/>
              </a:ext>
            </a:extLst>
          </p:cNvPr>
          <p:cNvSpPr/>
          <p:nvPr/>
        </p:nvSpPr>
        <p:spPr>
          <a:xfrm>
            <a:off x="2112769" y="4057496"/>
            <a:ext cx="756000" cy="191638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46F2C4-C3C1-4ADE-8F67-103B6E57E475}"/>
              </a:ext>
            </a:extLst>
          </p:cNvPr>
          <p:cNvSpPr/>
          <p:nvPr/>
        </p:nvSpPr>
        <p:spPr>
          <a:xfrm>
            <a:off x="3336475" y="4559300"/>
            <a:ext cx="756000" cy="14145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50D99B-8AF5-4C52-895A-B6AF3E5824FF}"/>
              </a:ext>
            </a:extLst>
          </p:cNvPr>
          <p:cNvSpPr txBox="1"/>
          <p:nvPr/>
        </p:nvSpPr>
        <p:spPr>
          <a:xfrm>
            <a:off x="1915803" y="5984459"/>
            <a:ext cx="1149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연령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+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관심사 타겟팅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323538-1AF3-43B3-A659-C84AB0BD5AAA}"/>
              </a:ext>
            </a:extLst>
          </p:cNvPr>
          <p:cNvSpPr txBox="1"/>
          <p:nvPr/>
        </p:nvSpPr>
        <p:spPr>
          <a:xfrm>
            <a:off x="3139509" y="5984459"/>
            <a:ext cx="1149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생애주기 타겟팅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93F6AE6-2EF0-477C-84C4-8B3F21FE79B6}"/>
              </a:ext>
            </a:extLst>
          </p:cNvPr>
          <p:cNvCxnSpPr/>
          <p:nvPr/>
        </p:nvCxnSpPr>
        <p:spPr>
          <a:xfrm>
            <a:off x="1710759" y="5973876"/>
            <a:ext cx="2806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A085688-24BF-44DF-8EE8-08554A3CD5B4}"/>
              </a:ext>
            </a:extLst>
          </p:cNvPr>
          <p:cNvSpPr/>
          <p:nvPr/>
        </p:nvSpPr>
        <p:spPr>
          <a:xfrm rot="1788984">
            <a:off x="2584827" y="4278979"/>
            <a:ext cx="1110768" cy="2597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65D648-955C-421F-A08C-0D07B4BC8B89}"/>
              </a:ext>
            </a:extLst>
          </p:cNvPr>
          <p:cNvSpPr txBox="1"/>
          <p:nvPr/>
        </p:nvSpPr>
        <p:spPr>
          <a:xfrm>
            <a:off x="2662455" y="4236831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26</a:t>
            </a:r>
            <a:r>
              <a:rPr kumimoji="0" lang="en-US" altLang="ko-KR" sz="1600" b="0" i="0" u="none" strike="noStrike" kern="1200" cap="none" spc="0" normalizeH="0" baseline="0" noProof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%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절감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0F80E6-F57F-4A0D-B49C-823276B1A92D}"/>
              </a:ext>
            </a:extLst>
          </p:cNvPr>
          <p:cNvSpPr txBox="1"/>
          <p:nvPr/>
        </p:nvSpPr>
        <p:spPr>
          <a:xfrm>
            <a:off x="3616563" y="6320962"/>
            <a:ext cx="1810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출처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내부 금융 업종 기 집행 사례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)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076AB7C-F24F-4D1B-AA12-63D05CEBA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949" y="3757597"/>
            <a:ext cx="507000" cy="46325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21028BDB-895D-43DF-B020-FB681A6AD94C}"/>
              </a:ext>
            </a:extLst>
          </p:cNvPr>
          <p:cNvGrpSpPr/>
          <p:nvPr/>
        </p:nvGrpSpPr>
        <p:grpSpPr>
          <a:xfrm>
            <a:off x="7001957" y="4519415"/>
            <a:ext cx="720000" cy="729653"/>
            <a:chOff x="2575903" y="4484337"/>
            <a:chExt cx="583242" cy="55575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A7D11D1-CA20-4A58-86F1-08F90C19778D}"/>
                </a:ext>
              </a:extLst>
            </p:cNvPr>
            <p:cNvSpPr/>
            <p:nvPr/>
          </p:nvSpPr>
          <p:spPr>
            <a:xfrm>
              <a:off x="2683734" y="4484337"/>
              <a:ext cx="391065" cy="555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49DDF81-CDA2-4C27-9987-138F9385D9E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903" y="4484337"/>
              <a:ext cx="583242" cy="548399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C1955D-4E70-46E6-A8C4-499DCB416193}"/>
              </a:ext>
            </a:extLst>
          </p:cNvPr>
          <p:cNvSpPr/>
          <p:nvPr/>
        </p:nvSpPr>
        <p:spPr>
          <a:xfrm>
            <a:off x="8241612" y="4203225"/>
            <a:ext cx="910761" cy="281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 err="1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스무살</a:t>
            </a:r>
            <a:endParaRPr kumimoji="0" lang="en-US" altLang="ko-KR" sz="11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425B9FA-A3E6-4EF6-98EE-B8F8755A7DB7}"/>
              </a:ext>
            </a:extLst>
          </p:cNvPr>
          <p:cNvSpPr/>
          <p:nvPr/>
        </p:nvSpPr>
        <p:spPr>
          <a:xfrm>
            <a:off x="9627426" y="4203225"/>
            <a:ext cx="910761" cy="281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입사</a:t>
            </a:r>
            <a:endParaRPr kumimoji="0" lang="en-US" altLang="ko-KR" sz="11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EE86C7-45FE-447A-A215-AF2D39033506}"/>
              </a:ext>
            </a:extLst>
          </p:cNvPr>
          <p:cNvSpPr txBox="1"/>
          <p:nvPr/>
        </p:nvSpPr>
        <p:spPr>
          <a:xfrm>
            <a:off x="7941253" y="4519657"/>
            <a:ext cx="1540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운전면허 취득</a:t>
            </a:r>
            <a:endParaRPr kumimoji="0" lang="en-US" altLang="ko-KR" sz="11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차에 대한 관심 증가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21A7BF4-0E07-4192-B972-017862F7D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37" y="4903286"/>
            <a:ext cx="507000" cy="46325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E57A85A-7520-4F2E-9D55-B3EE207B2067}"/>
              </a:ext>
            </a:extLst>
          </p:cNvPr>
          <p:cNvSpPr txBox="1"/>
          <p:nvPr/>
        </p:nvSpPr>
        <p:spPr>
          <a:xfrm>
            <a:off x="9312610" y="4519657"/>
            <a:ext cx="1540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출퇴근용 차량 탐색</a:t>
            </a:r>
            <a:endParaRPr kumimoji="0" lang="en-US" altLang="ko-KR" sz="11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신차구매 니즈 증가</a:t>
            </a:r>
            <a:endParaRPr kumimoji="0" lang="en-US" altLang="ko-KR" sz="11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94475E2-B260-4985-97D4-4F44443E13B9}"/>
              </a:ext>
            </a:extLst>
          </p:cNvPr>
          <p:cNvSpPr/>
          <p:nvPr/>
        </p:nvSpPr>
        <p:spPr>
          <a:xfrm>
            <a:off x="8264022" y="5356461"/>
            <a:ext cx="910761" cy="281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출산</a:t>
            </a:r>
            <a:endParaRPr kumimoji="0" lang="en-US" altLang="ko-KR" sz="11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1FBF4BF-9CCC-4203-A05C-ABA79DB21D29}"/>
              </a:ext>
            </a:extLst>
          </p:cNvPr>
          <p:cNvSpPr/>
          <p:nvPr/>
        </p:nvSpPr>
        <p:spPr>
          <a:xfrm>
            <a:off x="9649836" y="5356461"/>
            <a:ext cx="910761" cy="2812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결혼</a:t>
            </a:r>
            <a:endParaRPr kumimoji="0" lang="en-US" altLang="ko-KR" sz="11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9EBC27-DBA7-40A1-A103-1CD5483BB815}"/>
              </a:ext>
            </a:extLst>
          </p:cNvPr>
          <p:cNvSpPr txBox="1"/>
          <p:nvPr/>
        </p:nvSpPr>
        <p:spPr>
          <a:xfrm>
            <a:off x="7963663" y="5672893"/>
            <a:ext cx="1540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상위 차종 구매 가능</a:t>
            </a:r>
            <a:endParaRPr kumimoji="0" lang="en-US" altLang="ko-KR" sz="11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자녀할인특약 관심 증가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27CD29-0DA8-45E1-9D45-CD1EA491D4F9}"/>
              </a:ext>
            </a:extLst>
          </p:cNvPr>
          <p:cNvSpPr txBox="1"/>
          <p:nvPr/>
        </p:nvSpPr>
        <p:spPr>
          <a:xfrm>
            <a:off x="9335020" y="5672893"/>
            <a:ext cx="1658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운전자 범위 변경</a:t>
            </a:r>
            <a:endParaRPr kumimoji="0" lang="en-US" altLang="ko-KR" sz="1100" b="0" i="0" u="none" strike="noStrike" kern="1200" cap="none" spc="-150" normalizeH="0" baseline="0" noProof="0" dirty="0">
              <a:ln>
                <a:solidFill>
                  <a:srgbClr val="00355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>
                <a:ln>
                  <a:solidFill>
                    <a:srgbClr val="00355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추가 차량구매 가능성 증가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6D0380C0-E45B-4EF6-8414-90C9E2AA6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306" y="3739967"/>
            <a:ext cx="507000" cy="46325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F350A4F7-B552-4E2B-9FEF-F0B7EE3C3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99" y="4884931"/>
            <a:ext cx="527088" cy="48161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9E5B7CC-1F7C-4393-99C2-2A74A361ABD6}"/>
              </a:ext>
            </a:extLst>
          </p:cNvPr>
          <p:cNvSpPr txBox="1"/>
          <p:nvPr/>
        </p:nvSpPr>
        <p:spPr>
          <a:xfrm>
            <a:off x="8369301" y="6193962"/>
            <a:ext cx="298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#.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로그인 기반 데모 정보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콘텐츠 게시물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,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유튜브 시청이력 등 자체 플랫폼 내 유저의 생애 이벤트분석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854E245-C39A-4FBE-B30E-C7ABB23B3CFB}"/>
              </a:ext>
            </a:extLst>
          </p:cNvPr>
          <p:cNvSpPr txBox="1"/>
          <p:nvPr/>
        </p:nvSpPr>
        <p:spPr>
          <a:xfrm>
            <a:off x="720493" y="2029838"/>
            <a:ext cx="707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고객 니즈와 혜택 </a:t>
            </a:r>
            <a:r>
              <a:rPr lang="ko-KR" altLang="en-US" sz="20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매칭으로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 접점 확대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다양한 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data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분석을 통해 유저의 생애 이벤트 분석 및 적용</a:t>
            </a:r>
          </a:p>
        </p:txBody>
      </p:sp>
    </p:spTree>
    <p:extLst>
      <p:ext uri="{BB962C8B-B14F-4D97-AF65-F5344CB8AC3E}">
        <p14:creationId xmlns:p14="http://schemas.microsoft.com/office/powerpoint/2010/main" val="3227949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타겟 정의 및 미디어 </a:t>
            </a:r>
            <a:r>
              <a:rPr kumimoji="0" lang="ko-KR" altLang="en-US" sz="36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매칭을</a:t>
            </a: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 통해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99g" panose="02020603020101020101" pitchFamily="18" charset="-127"/>
              <a:ea typeface="HG꼬딕씨 99g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solidFill>
                  <a:prstClr val="black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전환성과 증대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99g" panose="02020603020101020101" pitchFamily="18" charset="-127"/>
              <a:ea typeface="HG꼬딕씨 99g" panose="02020603020101020101" pitchFamily="18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3321815-0D6F-4CED-979D-39F2DC704BE8}"/>
              </a:ext>
            </a:extLst>
          </p:cNvPr>
          <p:cNvSpPr/>
          <p:nvPr/>
        </p:nvSpPr>
        <p:spPr>
          <a:xfrm>
            <a:off x="568213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462FCCF-A7B5-477F-B663-9878B6939D7D}"/>
              </a:ext>
            </a:extLst>
          </p:cNvPr>
          <p:cNvSpPr/>
          <p:nvPr/>
        </p:nvSpPr>
        <p:spPr>
          <a:xfrm>
            <a:off x="6558674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BDE19-8382-47EE-BF37-A3C65223FD39}"/>
              </a:ext>
            </a:extLst>
          </p:cNvPr>
          <p:cNvSpPr txBox="1"/>
          <p:nvPr/>
        </p:nvSpPr>
        <p:spPr>
          <a:xfrm>
            <a:off x="1342520" y="3057965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타겟 세그먼트 정의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4610E6-35F7-4113-AD8D-DB367287513B}"/>
              </a:ext>
            </a:extLst>
          </p:cNvPr>
          <p:cNvSpPr txBox="1"/>
          <p:nvPr/>
        </p:nvSpPr>
        <p:spPr>
          <a:xfrm>
            <a:off x="7312621" y="3104266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미디어 매칭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E5843C-BC04-4ED3-A5C9-97881CD53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75" y="3687732"/>
            <a:ext cx="405136" cy="40513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ACBCE1B-7DE9-4B28-92FF-9E629B2A35FC}"/>
              </a:ext>
            </a:extLst>
          </p:cNvPr>
          <p:cNvSpPr txBox="1"/>
          <p:nvPr/>
        </p:nvSpPr>
        <p:spPr>
          <a:xfrm>
            <a:off x="6452167" y="3826168"/>
            <a:ext cx="13028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여행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렌터카 서비스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가계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재테크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인터넷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통신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자동차쇼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자동차 쇼핑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연료절약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성능비교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모터스포츠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익스트림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 스포츠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야외활동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750EFE-3875-4A25-A889-A6EF2AABF082}"/>
              </a:ext>
            </a:extLst>
          </p:cNvPr>
          <p:cNvSpPr txBox="1"/>
          <p:nvPr/>
        </p:nvSpPr>
        <p:spPr>
          <a:xfrm>
            <a:off x="7777115" y="3826168"/>
            <a:ext cx="13028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여행 애호가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렌터카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레저용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 차량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경제적인 쇼핑객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DIY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족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고성능 자동차 애호가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자동차 부품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&gt;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수리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운전 및 레이싱 게임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스포츠애호가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스릴애호가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하이브리드 애호가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F77227-D9B3-4F56-96A1-DCAC7C529D7D}"/>
              </a:ext>
            </a:extLst>
          </p:cNvPr>
          <p:cNvSpPr txBox="1"/>
          <p:nvPr/>
        </p:nvSpPr>
        <p:spPr>
          <a:xfrm>
            <a:off x="9081603" y="3826168"/>
            <a:ext cx="13028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여행 관련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국내 여행 관련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기혼여성 인기 드라마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가정식 레시피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자동차 성능 비교 영상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가성비 우수 외제차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자동차 연비 비교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레이싱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스피드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모터 스포츠 관련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차량 관리 노하우 관련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1F62AB-E25F-48B0-90E2-3C1E517996AF}"/>
              </a:ext>
            </a:extLst>
          </p:cNvPr>
          <p:cNvSpPr txBox="1"/>
          <p:nvPr/>
        </p:nvSpPr>
        <p:spPr>
          <a:xfrm>
            <a:off x="10393040" y="3826168"/>
            <a:ext cx="13028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렌터카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카쉐어링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 업체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대형마트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백화점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신차 관련 키워드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자동차 연비 비교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운전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레이싱 게임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스포츠카명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레이싱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모터 스포츠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‘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속도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’, ‘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추월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‘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블랙박스 관련 단어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네비게이션 관련 단어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C77FFEA-2AD4-4407-B11B-42CA75E3F33F}"/>
              </a:ext>
            </a:extLst>
          </p:cNvPr>
          <p:cNvCxnSpPr/>
          <p:nvPr/>
        </p:nvCxnSpPr>
        <p:spPr>
          <a:xfrm>
            <a:off x="7729612" y="3556000"/>
            <a:ext cx="0" cy="28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C5843B4-82B0-4947-86F9-7BD00B74C604}"/>
              </a:ext>
            </a:extLst>
          </p:cNvPr>
          <p:cNvCxnSpPr/>
          <p:nvPr/>
        </p:nvCxnSpPr>
        <p:spPr>
          <a:xfrm>
            <a:off x="9079959" y="3556000"/>
            <a:ext cx="0" cy="28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D3B7529-DADA-4539-9F79-E33084CB4BED}"/>
              </a:ext>
            </a:extLst>
          </p:cNvPr>
          <p:cNvCxnSpPr/>
          <p:nvPr/>
        </p:nvCxnSpPr>
        <p:spPr>
          <a:xfrm>
            <a:off x="10393855" y="3570383"/>
            <a:ext cx="0" cy="28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9E63A72-DE6D-4907-993D-1CD7DCF3AE93}"/>
              </a:ext>
            </a:extLst>
          </p:cNvPr>
          <p:cNvSpPr txBox="1"/>
          <p:nvPr/>
        </p:nvSpPr>
        <p:spPr>
          <a:xfrm>
            <a:off x="6452167" y="3539043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주제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DB439B-19C1-4C4D-A220-BEB1EAAD8F63}"/>
              </a:ext>
            </a:extLst>
          </p:cNvPr>
          <p:cNvSpPr txBox="1"/>
          <p:nvPr/>
        </p:nvSpPr>
        <p:spPr>
          <a:xfrm>
            <a:off x="7777115" y="3539043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관심사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ED669F-3D25-4C54-89AC-B4AA44CEAC1F}"/>
              </a:ext>
            </a:extLst>
          </p:cNvPr>
          <p:cNvSpPr txBox="1"/>
          <p:nvPr/>
        </p:nvSpPr>
        <p:spPr>
          <a:xfrm>
            <a:off x="9081603" y="3539043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컨텐츠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채널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5CEBF4-A690-426C-9366-7B6F336EDC58}"/>
              </a:ext>
            </a:extLst>
          </p:cNvPr>
          <p:cNvSpPr txBox="1"/>
          <p:nvPr/>
        </p:nvSpPr>
        <p:spPr>
          <a:xfrm>
            <a:off x="10393040" y="3539043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키워드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8B6434-481B-41A7-96ED-24BF31E26FD7}"/>
              </a:ext>
            </a:extLst>
          </p:cNvPr>
          <p:cNvSpPr txBox="1"/>
          <p:nvPr/>
        </p:nvSpPr>
        <p:spPr>
          <a:xfrm>
            <a:off x="916416" y="4148158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34EA2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단기가입자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34EA2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72D80E-6C23-464C-B67A-1B4BA05EBBE8}"/>
              </a:ext>
            </a:extLst>
          </p:cNvPr>
          <p:cNvSpPr txBox="1"/>
          <p:nvPr/>
        </p:nvSpPr>
        <p:spPr>
          <a:xfrm>
            <a:off x="720493" y="2029838"/>
            <a:ext cx="707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20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세</a:t>
            </a:r>
            <a:r>
              <a:rPr kumimoji="0" lang="ko-KR" altLang="en-US" sz="2000" b="0" i="0" u="none" strike="noStrike" kern="1200" cap="none" spc="-10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부터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40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세까지 연령별 타겟 세그먼트 정의</a:t>
            </a:r>
            <a:endParaRPr kumimoji="0" lang="en-US" altLang="ko-KR" sz="20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주제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관심사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컨텐츠 및 키워드 등의 다양한 미디어 </a:t>
            </a:r>
            <a:r>
              <a:rPr lang="ko-KR" altLang="en-US" sz="20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매칭기법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적용</a:t>
            </a:r>
            <a:endParaRPr kumimoji="0" lang="en-US" altLang="ko-KR" sz="20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FC2D43-2A9F-48D5-A716-B70BB3B77EE5}"/>
              </a:ext>
            </a:extLst>
          </p:cNvPr>
          <p:cNvSpPr txBox="1"/>
          <p:nvPr/>
        </p:nvSpPr>
        <p:spPr>
          <a:xfrm>
            <a:off x="2356929" y="4148158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34EA2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사회초년생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34EA2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450DA-0073-4172-A33C-0AC4BA2C519F}"/>
              </a:ext>
            </a:extLst>
          </p:cNvPr>
          <p:cNvSpPr txBox="1"/>
          <p:nvPr/>
        </p:nvSpPr>
        <p:spPr>
          <a:xfrm>
            <a:off x="3645042" y="4148158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34EA2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자녀 양육자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34EA2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BB26256-C439-40FB-BBCC-BCE96E9AE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38" y="3687732"/>
            <a:ext cx="406800" cy="406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BB9D20-EB07-4DD5-9563-6FF86623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68" y="3687732"/>
            <a:ext cx="406800" cy="4068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81E7213-8A32-4E40-BF3E-5680EC19CB1B}"/>
              </a:ext>
            </a:extLst>
          </p:cNvPr>
          <p:cNvSpPr txBox="1"/>
          <p:nvPr/>
        </p:nvSpPr>
        <p:spPr>
          <a:xfrm>
            <a:off x="937221" y="4911005"/>
            <a:ext cx="130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낮은 연령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국내 여행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렌터카 이용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타인명의 차량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E1E3BC-629F-47E6-93CF-C7443D023075}"/>
              </a:ext>
            </a:extLst>
          </p:cNvPr>
          <p:cNvSpPr txBox="1"/>
          <p:nvPr/>
        </p:nvSpPr>
        <p:spPr>
          <a:xfrm>
            <a:off x="937221" y="4471593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20~29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9D036A-4D98-4F69-8D0C-3FBEF8F0ACCF}"/>
              </a:ext>
            </a:extLst>
          </p:cNvPr>
          <p:cNvSpPr txBox="1"/>
          <p:nvPr/>
        </p:nvSpPr>
        <p:spPr>
          <a:xfrm>
            <a:off x="2329616" y="4471593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25~29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DEE7D53-DFD3-4972-9720-E688F9F54671}"/>
              </a:ext>
            </a:extLst>
          </p:cNvPr>
          <p:cNvSpPr txBox="1"/>
          <p:nvPr/>
        </p:nvSpPr>
        <p:spPr>
          <a:xfrm>
            <a:off x="3732446" y="4471593"/>
            <a:ext cx="130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30~40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B86C14D-2070-441F-AD03-2278F54466AF}"/>
              </a:ext>
            </a:extLst>
          </p:cNvPr>
          <p:cNvSpPr txBox="1"/>
          <p:nvPr/>
        </p:nvSpPr>
        <p:spPr>
          <a:xfrm>
            <a:off x="3732446" y="4911005"/>
            <a:ext cx="1735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잦은 마트 이용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육아 용품 구매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육아 관련 사이트 방문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자녀 어린이집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12E44A-9A4A-4A5A-BC16-36EA17D80D03}"/>
              </a:ext>
            </a:extLst>
          </p:cNvPr>
          <p:cNvSpPr txBox="1"/>
          <p:nvPr/>
        </p:nvSpPr>
        <p:spPr>
          <a:xfrm>
            <a:off x="2329616" y="4911005"/>
            <a:ext cx="1302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대중교통 이용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점심시간 커피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오픈마켓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무이자 할부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17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‘</a:t>
            </a: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생애주기</a:t>
            </a: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타겟팅</a:t>
            </a: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소재 예시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A8D5F4-DE33-4C9E-A411-89C68606F241}"/>
              </a:ext>
            </a:extLst>
          </p:cNvPr>
          <p:cNvSpPr txBox="1"/>
          <p:nvPr/>
        </p:nvSpPr>
        <p:spPr>
          <a:xfrm>
            <a:off x="1879599" y="3048357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운전면허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3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수했네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보험까진 모르겠네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삼성화재 다이렉트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E96975-D214-4524-8252-5B1B01AE12B9}"/>
              </a:ext>
            </a:extLst>
          </p:cNvPr>
          <p:cNvSpPr txBox="1"/>
          <p:nvPr/>
        </p:nvSpPr>
        <p:spPr>
          <a:xfrm>
            <a:off x="1879602" y="4080195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첫 주행이 두려울 때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#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다이렉트자동차보험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1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등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3BB59C-A64D-4623-A4FA-7EAAA021B84A}"/>
              </a:ext>
            </a:extLst>
          </p:cNvPr>
          <p:cNvSpPr txBox="1"/>
          <p:nvPr/>
        </p:nvSpPr>
        <p:spPr>
          <a:xfrm>
            <a:off x="1879599" y="5112033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자동차보험 뭐가 뭔지 모르겠다면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#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삼성화재다이렉트에게물어봐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A183BE0-E497-4AFE-B500-C5B6482341E9}"/>
              </a:ext>
            </a:extLst>
          </p:cNvPr>
          <p:cNvSpPr/>
          <p:nvPr/>
        </p:nvSpPr>
        <p:spPr>
          <a:xfrm>
            <a:off x="2032571" y="2434946"/>
            <a:ext cx="1990463" cy="40957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스무살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CB799F-30D9-48EB-9EE0-96B6961DA76B}"/>
              </a:ext>
            </a:extLst>
          </p:cNvPr>
          <p:cNvSpPr txBox="1"/>
          <p:nvPr/>
        </p:nvSpPr>
        <p:spPr>
          <a:xfrm>
            <a:off x="4278533" y="3048357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출퇴근용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차뽑았네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지켜줘라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내첫재산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삼성화재 다이렉트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C57C36-B3F4-4727-BA46-33F3422D88F1}"/>
              </a:ext>
            </a:extLst>
          </p:cNvPr>
          <p:cNvSpPr txBox="1"/>
          <p:nvPr/>
        </p:nvSpPr>
        <p:spPr>
          <a:xfrm>
            <a:off x="4278533" y="4080195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출퇴근용 첫차를 뽑았을 때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#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보상서비스는삼성화재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772BA2-8FCE-4C78-B80F-B3C92B8A6B68}"/>
              </a:ext>
            </a:extLst>
          </p:cNvPr>
          <p:cNvSpPr txBox="1"/>
          <p:nvPr/>
        </p:nvSpPr>
        <p:spPr>
          <a:xfrm>
            <a:off x="4278533" y="5112033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출근길에 갑자기 차가 멈춘다면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#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삼성화재다이렉트에게물어봐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3345BAB-0BFB-43A7-90A4-53294DCAFF6F}"/>
              </a:ext>
            </a:extLst>
          </p:cNvPr>
          <p:cNvSpPr/>
          <p:nvPr/>
        </p:nvSpPr>
        <p:spPr>
          <a:xfrm>
            <a:off x="4431506" y="2434946"/>
            <a:ext cx="1990463" cy="40957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입사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461412-3AD6-44B7-949B-DC4FF1EC76B7}"/>
              </a:ext>
            </a:extLst>
          </p:cNvPr>
          <p:cNvSpPr txBox="1"/>
          <p:nvPr/>
        </p:nvSpPr>
        <p:spPr>
          <a:xfrm>
            <a:off x="6677464" y="3048357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우리부부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통근거리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버스타긴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힘이드네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삼성화재 다이렉트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C54EC-F590-4593-94FF-355C775B1135}"/>
              </a:ext>
            </a:extLst>
          </p:cNvPr>
          <p:cNvSpPr txBox="1"/>
          <p:nvPr/>
        </p:nvSpPr>
        <p:spPr>
          <a:xfrm>
            <a:off x="6677464" y="4080195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우리집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세컨카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 뽑았을 때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#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가격은다이렉트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872CD0-839F-4026-96CE-4DD61DB9D92A}"/>
              </a:ext>
            </a:extLst>
          </p:cNvPr>
          <p:cNvSpPr txBox="1"/>
          <p:nvPr/>
        </p:nvSpPr>
        <p:spPr>
          <a:xfrm>
            <a:off x="6677464" y="5112033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한자동차 두운전자 되는지 궁금하다면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#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삼성화재다이렉트에게물어봐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1E605E9-BDA6-47E4-8CBD-012A7541EE65}"/>
              </a:ext>
            </a:extLst>
          </p:cNvPr>
          <p:cNvSpPr/>
          <p:nvPr/>
        </p:nvSpPr>
        <p:spPr>
          <a:xfrm>
            <a:off x="6830437" y="2434946"/>
            <a:ext cx="1990463" cy="40957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결혼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9618DC-212B-4DA4-9F23-C89F430312E6}"/>
              </a:ext>
            </a:extLst>
          </p:cNvPr>
          <p:cNvSpPr txBox="1"/>
          <p:nvPr/>
        </p:nvSpPr>
        <p:spPr>
          <a:xfrm>
            <a:off x="9071309" y="3048357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아기천사 찾아왔네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안전운전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고수됐네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삼성화재 다이렉트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B02258-A277-4D19-9444-7BC205BF6D7A}"/>
              </a:ext>
            </a:extLst>
          </p:cNvPr>
          <p:cNvSpPr txBox="1"/>
          <p:nvPr/>
        </p:nvSpPr>
        <p:spPr>
          <a:xfrm>
            <a:off x="9071309" y="4080195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우리에게 아이가 생겼을 때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#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자녀할인특약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3~10%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할인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095B53-B15D-4982-8A8D-4DF985BA4794}"/>
              </a:ext>
            </a:extLst>
          </p:cNvPr>
          <p:cNvSpPr txBox="1"/>
          <p:nvPr/>
        </p:nvSpPr>
        <p:spPr>
          <a:xfrm>
            <a:off x="9071309" y="5112033"/>
            <a:ext cx="2296408" cy="82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더 커진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우리차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 보험료가 궁금하다면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#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  <a:cs typeface="+mn-cs"/>
              </a:rPr>
              <a:t>삼성화재다이렉트에게물어봐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  <a:cs typeface="+mn-cs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7A8B083-4948-4853-A147-02FBADB74D03}"/>
              </a:ext>
            </a:extLst>
          </p:cNvPr>
          <p:cNvSpPr/>
          <p:nvPr/>
        </p:nvSpPr>
        <p:spPr>
          <a:xfrm>
            <a:off x="9224282" y="2434946"/>
            <a:ext cx="1990463" cy="40957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출산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752DB-2594-4969-8E21-B77F9B2B8B49}"/>
              </a:ext>
            </a:extLst>
          </p:cNvPr>
          <p:cNvSpPr txBox="1"/>
          <p:nvPr/>
        </p:nvSpPr>
        <p:spPr>
          <a:xfrm>
            <a:off x="710551" y="304835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Concept.1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592CF8-3676-4189-BC7B-42AF03C0FC4E}"/>
              </a:ext>
            </a:extLst>
          </p:cNvPr>
          <p:cNvSpPr txBox="1"/>
          <p:nvPr/>
        </p:nvSpPr>
        <p:spPr>
          <a:xfrm>
            <a:off x="695322" y="408363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Concept.2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8AF708-8EA8-433E-824C-ED419A838B48}"/>
              </a:ext>
            </a:extLst>
          </p:cNvPr>
          <p:cNvSpPr txBox="1"/>
          <p:nvPr/>
        </p:nvSpPr>
        <p:spPr>
          <a:xfrm>
            <a:off x="695322" y="511203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Concept.3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326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AF3CD-481F-44DB-8B86-49CA58BEE746}"/>
              </a:ext>
            </a:extLst>
          </p:cNvPr>
          <p:cNvSpPr txBox="1"/>
          <p:nvPr/>
        </p:nvSpPr>
        <p:spPr>
          <a:xfrm>
            <a:off x="1067392" y="2746027"/>
            <a:ext cx="34469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800" spc="-150" dirty="0"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New</a:t>
            </a:r>
            <a:r>
              <a:rPr lang="ko-KR" altLang="en-US" sz="4800" spc="-150" dirty="0"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r>
              <a:rPr lang="en-US" altLang="ko-KR" sz="4800" spc="-150" dirty="0"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Media</a:t>
            </a:r>
          </a:p>
          <a:p>
            <a:pPr lvl="0"/>
            <a:r>
              <a:rPr lang="en-US" altLang="ko-KR" sz="3600" spc="-150" dirty="0">
                <a:solidFill>
                  <a:srgbClr val="FFC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3. CPA / New Media</a:t>
            </a:r>
            <a:endParaRPr lang="ko-KR" altLang="en-US" sz="3600" spc="-150" dirty="0">
              <a:solidFill>
                <a:srgbClr val="FFC000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085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13FCEC-5F1D-4F6D-A5E6-631A3BA362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263ADD-C70B-4C76-AAA0-777B498C9B76}"/>
              </a:ext>
            </a:extLst>
          </p:cNvPr>
          <p:cNvSpPr/>
          <p:nvPr/>
        </p:nvSpPr>
        <p:spPr>
          <a:xfrm>
            <a:off x="1824037" y="2522607"/>
            <a:ext cx="8543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시장을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선도하는 </a:t>
            </a:r>
            <a:r>
              <a:rPr lang="ko-KR" altLang="en-US" sz="20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리딩브랜드로서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매체 추가 시 타사의 진입경쟁 심화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지속적인 신규매체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Pool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확대로 전환성과 창출 필요</a:t>
            </a:r>
            <a:endParaRPr kumimoji="0" lang="en-US" altLang="ko-KR" sz="20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EC17CF-E1BA-4EFA-B02B-09C54ACEB22A}"/>
              </a:ext>
            </a:extLst>
          </p:cNvPr>
          <p:cNvSpPr/>
          <p:nvPr/>
        </p:nvSpPr>
        <p:spPr>
          <a:xfrm>
            <a:off x="914399" y="3837057"/>
            <a:ext cx="10372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컨셉별</a:t>
            </a:r>
            <a:r>
              <a:rPr lang="ko-KR" altLang="en-US" sz="3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 타겟 매체 </a:t>
            </a:r>
            <a:r>
              <a:rPr lang="en-US" altLang="ko-KR" sz="3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+ CPA </a:t>
            </a:r>
            <a:r>
              <a:rPr lang="ko-KR" altLang="en-US" sz="3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개런티 매체로 지속적인 성과 확대</a:t>
            </a:r>
            <a:r>
              <a:rPr lang="en-US" altLang="ko-KR" sz="3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!</a:t>
            </a:r>
            <a:endParaRPr kumimoji="0" lang="ko-KR" altLang="en-US" sz="36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80g" panose="02020603020101020101" pitchFamily="18" charset="-127"/>
              <a:ea typeface="HG꼬딕씨 80g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801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자동차 보유자 또는 관심이 높은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en-US" altLang="ko-KR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Core 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타겟 공략으로 높은 전환성과 기대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901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인앱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지면은 물론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자동차보험 주요 잠재고객을 보유한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카테고리내 주요 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App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설치자를 공략하기 위한 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App Profile Targeting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활용 가능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6C81B7-5E1F-40C9-933D-465B5ABDCDC9}"/>
              </a:ext>
            </a:extLst>
          </p:cNvPr>
          <p:cNvSpPr txBox="1"/>
          <p:nvPr/>
        </p:nvSpPr>
        <p:spPr>
          <a:xfrm>
            <a:off x="695325" y="4157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HG꼬딕씨 60g" panose="02020603020101020101" pitchFamily="18" charset="-127"/>
                <a:ea typeface="HG꼬딕씨 60g" panose="02020603020101020101" pitchFamily="18" charset="-127"/>
              </a:rPr>
              <a:t>컨셉별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 매체 </a:t>
            </a:r>
            <a:r>
              <a:rPr lang="en-US" altLang="ko-KR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– 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자동차 고관여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E234E2-0907-4192-971F-809CBECC4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28971"/>
              </p:ext>
            </p:extLst>
          </p:nvPr>
        </p:nvGraphicFramePr>
        <p:xfrm>
          <a:off x="1076325" y="2913878"/>
          <a:ext cx="10048877" cy="3528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매체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블루핸즈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사이니지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첫차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마카롱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카닥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3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주요지면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삼성화재 다이렉트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집행이력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O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O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07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특장점</a:t>
                      </a:r>
                      <a:endParaRPr 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대기실 내 강제노출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중고차 거래 플랫폼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자동차 정비 관리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APP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누적 다운로드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150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071">
                <a:tc vMerge="1">
                  <a:txBody>
                    <a:bodyPr/>
                    <a:lstStyle/>
                    <a:p>
                      <a:pPr algn="ctr" rtl="0" fontAlgn="ctr"/>
                      <a:endParaRPr 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800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개 대리점 송출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누적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다운로드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300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130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운전자 커뮤니티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구글플레이 자동차 카테고리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위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APP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" name="Picture 2">
            <a:extLst>
              <a:ext uri="{FF2B5EF4-FFF2-40B4-BE49-F238E27FC236}">
                <a16:creationId xmlns:a16="http://schemas.microsoft.com/office/drawing/2014/main" id="{22E6A281-2B0C-4C5A-8489-D8A44B4C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315" y="3666210"/>
            <a:ext cx="1630158" cy="123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A3E70DB-3CD8-4C0A-A871-0ECB07554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42" y="3371478"/>
            <a:ext cx="841642" cy="165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AA1EB8DB-1E54-420C-94E0-94FB1D3F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86" y="3399681"/>
            <a:ext cx="936104" cy="166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F77C842-5F3B-4537-B541-9FC4C353E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092" y="3399681"/>
            <a:ext cx="802516" cy="16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10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일정수준의 구매력을 갖춘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직장인 타겟 공략을 위한 매체 활용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901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첫차를 구매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20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완전신규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하거나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차를 바꾸는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타사신규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확률이 높은 직장인을 대상으로 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삼성화재 다이렉트의 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USP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를 </a:t>
            </a:r>
            <a:r>
              <a:rPr lang="ko-KR" altLang="en-US" sz="20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소구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6C81B7-5E1F-40C9-933D-465B5ABDCDC9}"/>
              </a:ext>
            </a:extLst>
          </p:cNvPr>
          <p:cNvSpPr txBox="1"/>
          <p:nvPr/>
        </p:nvSpPr>
        <p:spPr>
          <a:xfrm>
            <a:off x="695325" y="4157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HG꼬딕씨 60g" panose="02020603020101020101" pitchFamily="18" charset="-127"/>
                <a:ea typeface="HG꼬딕씨 60g" panose="02020603020101020101" pitchFamily="18" charset="-127"/>
              </a:rPr>
              <a:t>컨셉별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 매체 </a:t>
            </a:r>
            <a:r>
              <a:rPr lang="en-US" altLang="ko-KR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– 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직장인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0F162F-E83D-4267-8B77-D92BD93FE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19028"/>
              </p:ext>
            </p:extLst>
          </p:nvPr>
        </p:nvGraphicFramePr>
        <p:xfrm>
          <a:off x="1076325" y="2913878"/>
          <a:ext cx="10048877" cy="3528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매체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블라인드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블로터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링크드인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잡플래닛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3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주요지면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삼성화재 다이렉트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집행이력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07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특장점</a:t>
                      </a:r>
                      <a:endParaRPr 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직장인 전용 커뮤니티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3040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직장인 핵심독자 보유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No.1 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직업 관련 플랫폼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직장인 및 사회 초년생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주 활용 플랫폼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071">
                <a:tc vMerge="1">
                  <a:txBody>
                    <a:bodyPr/>
                    <a:lstStyle/>
                    <a:p>
                      <a:pPr algn="ctr" rtl="0" fontAlgn="ctr"/>
                      <a:endParaRPr 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실 사용자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200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명 이상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PV 250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회 이상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글로벌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6.1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억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국내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200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이상 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사용자 보유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29~34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세 비율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69%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308C8818-DC9C-4396-9CD3-02D9E3F04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69" y="3417933"/>
            <a:ext cx="836712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7756DA4-AAE0-4092-8157-0BC6C525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313" y="3416777"/>
            <a:ext cx="890806" cy="158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145062C-0E38-4D00-9AEA-5331D293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43" y="3429000"/>
            <a:ext cx="890890" cy="158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E06A62AD-2890-4CFC-92E9-6B5338086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134" y="3418306"/>
            <a:ext cx="964199" cy="158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77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금융관련 정보 습득은 물론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적극적인 유저와 합리적인 소비주의자 공략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901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최근 사용빈도가 급증하고 있는 간편결제 서비스 및 증권 전문 매체 등의 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금융관련 정보를 확인하는 영역을 활용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접점 확대 및 노출빈도 강화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6C81B7-5E1F-40C9-933D-465B5ABDCDC9}"/>
              </a:ext>
            </a:extLst>
          </p:cNvPr>
          <p:cNvSpPr txBox="1"/>
          <p:nvPr/>
        </p:nvSpPr>
        <p:spPr>
          <a:xfrm>
            <a:off x="695325" y="4157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HG꼬딕씨 60g" panose="02020603020101020101" pitchFamily="18" charset="-127"/>
                <a:ea typeface="HG꼬딕씨 60g" panose="02020603020101020101" pitchFamily="18" charset="-127"/>
              </a:rPr>
              <a:t>컨셉별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 매체 </a:t>
            </a:r>
            <a:r>
              <a:rPr lang="en-US" altLang="ko-KR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– 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금융서비스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127C4F8-0AAF-41D5-9024-97A35C447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28610"/>
              </p:ext>
            </p:extLst>
          </p:nvPr>
        </p:nvGraphicFramePr>
        <p:xfrm>
          <a:off x="1076325" y="2913878"/>
          <a:ext cx="10048877" cy="3528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매체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모네타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SSG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페이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페이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카드고릴라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3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주요지면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삼성화재 다이렉트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집행이력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O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07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특장점</a:t>
                      </a:r>
                      <a:endParaRPr 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종합금융 관련 포털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신세계 가맹점 결제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APP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스마트폰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기본 설치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APP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보유 카드 관리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APP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071">
                <a:tc vMerge="1">
                  <a:txBody>
                    <a:bodyPr/>
                    <a:lstStyle/>
                    <a:p>
                      <a:pPr algn="ctr" rtl="0" fontAlgn="ctr"/>
                      <a:endParaRPr 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누적회원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680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이상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누적 다운로드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600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이상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34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명 이상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활용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직장인 비중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F9A4A4CF-A915-4E62-A9F1-B7C8CBFE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554" y="3680475"/>
            <a:ext cx="1617028" cy="117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360BC46-B0F6-4CB4-B605-FA62770D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39" y="3536459"/>
            <a:ext cx="85594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7D0FAA-360B-46F9-8775-442B723722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58" y="3536459"/>
            <a:ext cx="787626" cy="1514852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25F9BABF-D7A3-48BC-B66D-D36F8ECF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409" y="3536459"/>
            <a:ext cx="100321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350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안전에 민감한 학부모</a:t>
            </a:r>
            <a:r>
              <a:rPr lang="en-US" altLang="ko-KR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/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주부의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맘타겟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공략으로 전환 커버리지 확대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901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차량 운용 빈도가 높은 학부모 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주부 타겟으로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가족단위 보험 가입 잠재고객 확보 가능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6C81B7-5E1F-40C9-933D-465B5ABDCDC9}"/>
              </a:ext>
            </a:extLst>
          </p:cNvPr>
          <p:cNvSpPr txBox="1"/>
          <p:nvPr/>
        </p:nvSpPr>
        <p:spPr>
          <a:xfrm>
            <a:off x="695325" y="4157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HG꼬딕씨 60g" panose="02020603020101020101" pitchFamily="18" charset="-127"/>
                <a:ea typeface="HG꼬딕씨 60g" panose="02020603020101020101" pitchFamily="18" charset="-127"/>
              </a:rPr>
              <a:t>컨셉별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 매체 </a:t>
            </a:r>
            <a:r>
              <a:rPr lang="en-US" altLang="ko-KR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– 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학부모</a:t>
            </a:r>
            <a:r>
              <a:rPr lang="en-US" altLang="ko-KR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/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주부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1B8DD6D-4E62-44F6-A615-A4EA66848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870653"/>
              </p:ext>
            </p:extLst>
          </p:nvPr>
        </p:nvGraphicFramePr>
        <p:xfrm>
          <a:off x="1076325" y="2913878"/>
          <a:ext cx="10048877" cy="3528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매체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맘스다이어리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클래스팅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스쿨맘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맘톡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3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주요지면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삼성화재 다이렉트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집행이력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X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07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특장점</a:t>
                      </a:r>
                      <a:endParaRPr 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임산부 및 </a:t>
                      </a:r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육아맘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커뮤니티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초등학생 부모 주 활용매체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교육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학교 서비스 플랫폼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영유아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부모 </a:t>
                      </a:r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주활용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서비스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071">
                <a:tc vMerge="1">
                  <a:txBody>
                    <a:bodyPr/>
                    <a:lstStyle/>
                    <a:p>
                      <a:pPr algn="ctr" rtl="0" fontAlgn="ctr"/>
                      <a:endParaRPr 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누적 여성회원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108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명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누적회원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520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명 이상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앱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다운로드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40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회 이상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13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만 회원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3040 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비율 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82%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6815C15D-7701-440B-B519-0E7A6B4E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45" y="3416178"/>
            <a:ext cx="8927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3D3B27AE-BF8E-4D5F-BCA7-D0E05C4C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77" y="3416179"/>
            <a:ext cx="8902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003C86C-3AD9-4056-85DE-426FCFA3D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93" y="3429000"/>
            <a:ext cx="874185" cy="1571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83D4CE2-9D25-4988-A86F-2A731AB1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395" y="3429001"/>
            <a:ext cx="883709" cy="157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76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665106-E717-457B-A83A-401160EC54B0}"/>
              </a:ext>
            </a:extLst>
          </p:cNvPr>
          <p:cNvSpPr/>
          <p:nvPr/>
        </p:nvSpPr>
        <p:spPr>
          <a:xfrm>
            <a:off x="481012" y="1996380"/>
            <a:ext cx="548163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PC 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타임보드</a:t>
            </a:r>
            <a:endParaRPr kumimoji="0" lang="en-US" altLang="ko-KR" sz="36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 80g" panose="02020603020101020101" pitchFamily="18" charset="-127"/>
              <a:ea typeface="HG꼬딕씨 8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08</a:t>
            </a:r>
            <a:r>
              <a:rPr kumimoji="0" lang="ko-KR" altLang="en-US" sz="138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491BFA-12AB-4C71-9297-E505639CE7C8}"/>
              </a:ext>
            </a:extLst>
          </p:cNvPr>
          <p:cNvSpPr/>
          <p:nvPr/>
        </p:nvSpPr>
        <p:spPr>
          <a:xfrm>
            <a:off x="6238875" y="1996380"/>
            <a:ext cx="548163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MO 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스페셜</a:t>
            </a:r>
            <a:r>
              <a:rPr kumimoji="0" lang="en-US" altLang="ko-KR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DA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09</a:t>
            </a:r>
            <a:r>
              <a:rPr kumimoji="0" lang="ko-KR" altLang="en-US" sz="138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8ADE4A-7450-46FF-A9A8-26150FFD80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4B7280-5FD5-4BDA-BD8C-5F01B9522B2A}"/>
              </a:ext>
            </a:extLst>
          </p:cNvPr>
          <p:cNvSpPr/>
          <p:nvPr/>
        </p:nvSpPr>
        <p:spPr>
          <a:xfrm>
            <a:off x="1824037" y="2522607"/>
            <a:ext cx="8543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Mass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Target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 대상의 포털 미디어인 네이버의 경우</a:t>
            </a:r>
            <a:endParaRPr kumimoji="0" lang="en-US" altLang="ko-KR" sz="20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이미 다년간의 집행을 통해 성과가 우수한 시간대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rPr>
              <a:t>구좌에 대한 명확한 기준 확립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5205D-955F-420E-8053-DA39D13A1137}"/>
              </a:ext>
            </a:extLst>
          </p:cNvPr>
          <p:cNvSpPr/>
          <p:nvPr/>
        </p:nvSpPr>
        <p:spPr>
          <a:xfrm>
            <a:off x="1824037" y="3837057"/>
            <a:ext cx="8543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즉</a:t>
            </a:r>
            <a:r>
              <a:rPr kumimoji="0" lang="en-US" altLang="ko-KR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, 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원하는 구좌를 점유하는 것이 핵심</a:t>
            </a:r>
            <a:r>
              <a:rPr kumimoji="0" lang="en-US" altLang="ko-KR" sz="3600" b="0" i="0" u="none" strike="noStrike" kern="120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!</a:t>
            </a:r>
            <a:endParaRPr kumimoji="0" lang="ko-KR" altLang="en-US" sz="3600" b="0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꼬딕씨 80g" panose="02020603020101020101" pitchFamily="18" charset="-127"/>
              <a:ea typeface="HG꼬딕씨 80g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142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고정</a:t>
            </a:r>
            <a:r>
              <a:rPr lang="en-US" altLang="ko-KR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CPA 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개런티로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안정적인 전환성과 확보 가능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901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기존 네이트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줌 등과 같이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CPMA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집행을 통해 안정적인 효율 확보 검증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CPA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매체의 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Pool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확장을 통해 안정적인 단가의 전환성과 지속 확대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6C81B7-5E1F-40C9-933D-465B5ABDCDC9}"/>
              </a:ext>
            </a:extLst>
          </p:cNvPr>
          <p:cNvSpPr txBox="1"/>
          <p:nvPr/>
        </p:nvSpPr>
        <p:spPr>
          <a:xfrm>
            <a:off x="695325" y="4157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HG꼬딕씨 60g" panose="02020603020101020101" pitchFamily="18" charset="-127"/>
                <a:ea typeface="HG꼬딕씨 60g" panose="02020603020101020101" pitchFamily="18" charset="-127"/>
              </a:rPr>
              <a:t>컨셉별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 매체 </a:t>
            </a:r>
            <a:r>
              <a:rPr lang="en-US" altLang="ko-KR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– CPA </a:t>
            </a:r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개런티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BFACB14-C609-4EF9-BEE1-A07013355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44507"/>
              </p:ext>
            </p:extLst>
          </p:nvPr>
        </p:nvGraphicFramePr>
        <p:xfrm>
          <a:off x="1033462" y="2791695"/>
          <a:ext cx="10125075" cy="3927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142">
                  <a:extLst>
                    <a:ext uri="{9D8B030D-6E8A-4147-A177-3AD203B41FA5}">
                      <a16:colId xmlns:a16="http://schemas.microsoft.com/office/drawing/2014/main" val="1223079322"/>
                    </a:ext>
                  </a:extLst>
                </a:gridCol>
                <a:gridCol w="2603198">
                  <a:extLst>
                    <a:ext uri="{9D8B030D-6E8A-4147-A177-3AD203B41FA5}">
                      <a16:colId xmlns:a16="http://schemas.microsoft.com/office/drawing/2014/main" val="3584095608"/>
                    </a:ext>
                  </a:extLst>
                </a:gridCol>
                <a:gridCol w="1457994">
                  <a:extLst>
                    <a:ext uri="{9D8B030D-6E8A-4147-A177-3AD203B41FA5}">
                      <a16:colId xmlns:a16="http://schemas.microsoft.com/office/drawing/2014/main" val="2801807310"/>
                    </a:ext>
                  </a:extLst>
                </a:gridCol>
                <a:gridCol w="4095741">
                  <a:extLst>
                    <a:ext uri="{9D8B030D-6E8A-4147-A177-3AD203B41FA5}">
                      <a16:colId xmlns:a16="http://schemas.microsoft.com/office/drawing/2014/main" val="854863386"/>
                    </a:ext>
                  </a:extLst>
                </a:gridCol>
              </a:tblGrid>
              <a:tr h="4495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카테고리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매체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상품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예상 단가 </a:t>
                      </a: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보험료 조회 기준</a:t>
                      </a:r>
                      <a:r>
                        <a:rPr lang="en-US" altLang="ko-KR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특이사항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426098"/>
                  </a:ext>
                </a:extLst>
              </a:tr>
              <a:tr h="2898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Reward</a:t>
                      </a:r>
                      <a:r>
                        <a:rPr lang="en-US" altLang="ko-KR" sz="1100" b="1" kern="1200" spc="-3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App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애드팝콘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1,980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캠페인 참여 목적성이</a:t>
                      </a:r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명확한  유저 공략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626999"/>
                  </a:ext>
                </a:extLst>
              </a:tr>
              <a:tr h="28985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앱팡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추후 협의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274373"/>
                  </a:ext>
                </a:extLst>
              </a:tr>
              <a:tr h="2898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Screen</a:t>
                      </a:r>
                      <a:r>
                        <a:rPr lang="en-US" altLang="ko-KR" sz="1100" b="1" kern="1200" spc="-3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Lock</a:t>
                      </a:r>
                      <a:endParaRPr lang="en-US" altLang="ko-KR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캐시슬라이드</a:t>
                      </a:r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(+</a:t>
                      </a:r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애디슨오퍼월</a:t>
                      </a:r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5,500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유저의 </a:t>
                      </a:r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모바일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첫 화면에서 캠페인 노출</a:t>
                      </a:r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참여 유도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277123"/>
                  </a:ext>
                </a:extLst>
              </a:tr>
              <a:tr h="28985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허니스크린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7,700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945182"/>
                  </a:ext>
                </a:extLst>
              </a:tr>
              <a:tr h="289850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Mobile</a:t>
                      </a:r>
                      <a:r>
                        <a:rPr lang="en-US" altLang="ko-KR" sz="1100" b="1" kern="1200" spc="-3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Network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맨플러스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30,000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모바일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spc="-3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네트워크를 활용한 유저 액션 유도 광고 </a:t>
                      </a:r>
                      <a:endParaRPr lang="en-US" altLang="ko-KR" sz="1100" b="1" kern="1200" spc="-3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778522"/>
                  </a:ext>
                </a:extLst>
              </a:tr>
              <a:tr h="2898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카울리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2,750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484058"/>
                  </a:ext>
                </a:extLst>
              </a:tr>
              <a:tr h="28985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모비온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27,500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54692"/>
                  </a:ext>
                </a:extLst>
              </a:tr>
              <a:tr h="2898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콘텐츠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확산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애드포러스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6,600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SNS</a:t>
                      </a:r>
                      <a:r>
                        <a:rPr lang="en-US" altLang="ko-KR" sz="1100" b="1" kern="1200" spc="-3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컨텐츠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발행</a:t>
                      </a:r>
                      <a:r>
                        <a:rPr lang="en-US" altLang="ko-KR" sz="1100" b="1" kern="1200" spc="-3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spc="-3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및 확산을 통한 유저 참여 유도형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456165"/>
                  </a:ext>
                </a:extLst>
              </a:tr>
              <a:tr h="28985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텐핑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13,200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60563"/>
                  </a:ext>
                </a:extLst>
              </a:tr>
              <a:tr h="2898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콘텐츠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소비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카카오페이지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11,000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웹툰</a:t>
                      </a:r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드라마</a:t>
                      </a:r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영상 등 </a:t>
                      </a:r>
                      <a:r>
                        <a:rPr lang="ko-KR" altLang="en-US" sz="1100" b="1" kern="1200" spc="-3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콘텐츠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소비</a:t>
                      </a:r>
                      <a:r>
                        <a:rPr lang="ko-KR" altLang="en-US" sz="1100" b="1" kern="1200" spc="-3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유저 대상 </a:t>
                      </a:r>
                      <a:endParaRPr lang="ko-KR" altLang="en-US" sz="11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94324"/>
                  </a:ext>
                </a:extLst>
              </a:tr>
              <a:tr h="2898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쿠키오븐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12,100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812343"/>
                  </a:ext>
                </a:extLst>
              </a:tr>
              <a:tr h="2898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아프리카</a:t>
                      </a:r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TV </a:t>
                      </a:r>
                      <a:r>
                        <a:rPr lang="ko-KR" altLang="en-US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애드벌룬</a:t>
                      </a:r>
                    </a:p>
                  </a:txBody>
                  <a:tcPr marL="9195" marR="9195" marT="9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3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7,700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1" kern="1200" spc="-3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9195" marR="9195" marT="919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10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75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C0855-5B93-4C91-BC72-C7E6CE48CB41}"/>
              </a:ext>
            </a:extLst>
          </p:cNvPr>
          <p:cNvSpPr txBox="1"/>
          <p:nvPr/>
        </p:nvSpPr>
        <p:spPr>
          <a:xfrm>
            <a:off x="695325" y="415731"/>
            <a:ext cx="218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포털 매체 부킹 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미디어렙에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의존했던 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기존의 구좌확보 방식</a:t>
            </a:r>
            <a:endParaRPr lang="ko-KR" altLang="en-US" sz="3600" spc="-150" dirty="0">
              <a:solidFill>
                <a:srgbClr val="034EA2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695325" y="2029106"/>
            <a:ext cx="5580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인터렙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방식 등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미디어렙을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통한 구좌확보의 한계에 따라</a:t>
            </a:r>
            <a:endParaRPr lang="en-US" altLang="ko-KR" sz="2000" spc="-15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원하는 구좌 </a:t>
            </a:r>
            <a:r>
              <a:rPr lang="ko-KR" altLang="en-US" sz="200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미점유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시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미판구좌에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의존하는 상황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72EAD75-8131-436E-9731-B8D25DC64883}"/>
              </a:ext>
            </a:extLst>
          </p:cNvPr>
          <p:cNvSpPr/>
          <p:nvPr/>
        </p:nvSpPr>
        <p:spPr>
          <a:xfrm>
            <a:off x="1343025" y="3904731"/>
            <a:ext cx="1440000" cy="144000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광고주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4E8A6D1-F614-41AD-9C77-A87DFF1EB137}"/>
              </a:ext>
            </a:extLst>
          </p:cNvPr>
          <p:cNvSpPr/>
          <p:nvPr/>
        </p:nvSpPr>
        <p:spPr>
          <a:xfrm>
            <a:off x="4038600" y="3971406"/>
            <a:ext cx="1440000" cy="144000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대행사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1DDA1C-9548-40A5-85EB-5F59DC785B5A}"/>
              </a:ext>
            </a:extLst>
          </p:cNvPr>
          <p:cNvSpPr/>
          <p:nvPr/>
        </p:nvSpPr>
        <p:spPr>
          <a:xfrm>
            <a:off x="6734175" y="3904731"/>
            <a:ext cx="1440000" cy="144000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344A6CA-F1D6-4242-B83A-721A82FC5D4A}"/>
              </a:ext>
            </a:extLst>
          </p:cNvPr>
          <p:cNvSpPr/>
          <p:nvPr/>
        </p:nvSpPr>
        <p:spPr>
          <a:xfrm>
            <a:off x="9429750" y="3904731"/>
            <a:ext cx="1440000" cy="144000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8963D40-761C-4C71-9F3A-569E381F5D92}"/>
              </a:ext>
            </a:extLst>
          </p:cNvPr>
          <p:cNvSpPr/>
          <p:nvPr/>
        </p:nvSpPr>
        <p:spPr>
          <a:xfrm>
            <a:off x="6475275" y="3184731"/>
            <a:ext cx="720000" cy="720000"/>
          </a:xfrm>
          <a:prstGeom prst="ellipse">
            <a:avLst/>
          </a:prstGeom>
          <a:solidFill>
            <a:srgbClr val="FF33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5FD6FB-880E-4888-8395-DD9D4499640A}"/>
              </a:ext>
            </a:extLst>
          </p:cNvPr>
          <p:cNvSpPr/>
          <p:nvPr/>
        </p:nvSpPr>
        <p:spPr>
          <a:xfrm>
            <a:off x="7366725" y="3079985"/>
            <a:ext cx="720000" cy="720000"/>
          </a:xfrm>
          <a:prstGeom prst="ellipse">
            <a:avLst/>
          </a:prstGeom>
          <a:solidFill>
            <a:srgbClr val="FF33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033458-3802-4F23-8709-20EFFE9F0D31}"/>
              </a:ext>
            </a:extLst>
          </p:cNvPr>
          <p:cNvSpPr/>
          <p:nvPr/>
        </p:nvSpPr>
        <p:spPr>
          <a:xfrm>
            <a:off x="8174175" y="3643881"/>
            <a:ext cx="720000" cy="720000"/>
          </a:xfrm>
          <a:prstGeom prst="ellipse">
            <a:avLst/>
          </a:prstGeom>
          <a:solidFill>
            <a:srgbClr val="FF33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1EAF3E-B6EA-4205-B3EC-7BF01453CB00}"/>
              </a:ext>
            </a:extLst>
          </p:cNvPr>
          <p:cNvCxnSpPr/>
          <p:nvPr/>
        </p:nvCxnSpPr>
        <p:spPr>
          <a:xfrm>
            <a:off x="2928075" y="4504806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29E1F14-6780-4849-A828-EBA3361723ED}"/>
              </a:ext>
            </a:extLst>
          </p:cNvPr>
          <p:cNvCxnSpPr>
            <a:cxnSpLocks/>
          </p:cNvCxnSpPr>
          <p:nvPr/>
        </p:nvCxnSpPr>
        <p:spPr>
          <a:xfrm rot="10800000">
            <a:off x="2919412" y="4819131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AB971C6-A9F7-44CC-A30E-6149EA94DAC2}"/>
              </a:ext>
            </a:extLst>
          </p:cNvPr>
          <p:cNvCxnSpPr/>
          <p:nvPr/>
        </p:nvCxnSpPr>
        <p:spPr>
          <a:xfrm>
            <a:off x="5651362" y="4495281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D78084-89BE-4CA6-8907-912D6FD44811}"/>
              </a:ext>
            </a:extLst>
          </p:cNvPr>
          <p:cNvCxnSpPr>
            <a:cxnSpLocks/>
          </p:cNvCxnSpPr>
          <p:nvPr/>
        </p:nvCxnSpPr>
        <p:spPr>
          <a:xfrm rot="10800000">
            <a:off x="5642699" y="4809606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47F869-2CB1-4A23-8FDC-DCDECB7EBB0A}"/>
              </a:ext>
            </a:extLst>
          </p:cNvPr>
          <p:cNvCxnSpPr/>
          <p:nvPr/>
        </p:nvCxnSpPr>
        <p:spPr>
          <a:xfrm>
            <a:off x="8346936" y="4634256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7B211C-2F67-4AC5-9885-C8B7C6A9ABF1}"/>
              </a:ext>
            </a:extLst>
          </p:cNvPr>
          <p:cNvSpPr txBox="1"/>
          <p:nvPr/>
        </p:nvSpPr>
        <p:spPr>
          <a:xfrm>
            <a:off x="2984950" y="4184857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전환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79A3C5-6A29-4AD5-ADA1-079D568A9B89}"/>
              </a:ext>
            </a:extLst>
          </p:cNvPr>
          <p:cNvSpPr txBox="1"/>
          <p:nvPr/>
        </p:nvSpPr>
        <p:spPr>
          <a:xfrm>
            <a:off x="3042658" y="4923877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성과 보고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23D397-CB65-40F1-8793-7DA1406BBC67}"/>
              </a:ext>
            </a:extLst>
          </p:cNvPr>
          <p:cNvSpPr txBox="1"/>
          <p:nvPr/>
        </p:nvSpPr>
        <p:spPr>
          <a:xfrm>
            <a:off x="5607589" y="4173384"/>
            <a:ext cx="9380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요청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85DEC0-DD4E-4A7E-879F-AD2FCF072BB4}"/>
              </a:ext>
            </a:extLst>
          </p:cNvPr>
          <p:cNvSpPr txBox="1"/>
          <p:nvPr/>
        </p:nvSpPr>
        <p:spPr>
          <a:xfrm>
            <a:off x="5689511" y="4923876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 리포트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DB7189-B0C3-4F72-9B50-62FFE61EF258}"/>
              </a:ext>
            </a:extLst>
          </p:cNvPr>
          <p:cNvSpPr txBox="1"/>
          <p:nvPr/>
        </p:nvSpPr>
        <p:spPr>
          <a:xfrm>
            <a:off x="8462705" y="4731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구좌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CBD4CF-E969-4F9D-AF2F-F35466115A67}"/>
              </a:ext>
            </a:extLst>
          </p:cNvPr>
          <p:cNvSpPr txBox="1"/>
          <p:nvPr/>
        </p:nvSpPr>
        <p:spPr>
          <a:xfrm>
            <a:off x="6507984" y="3422270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9260C5-4B96-4C8C-9761-4B5128481085}"/>
              </a:ext>
            </a:extLst>
          </p:cNvPr>
          <p:cNvSpPr txBox="1"/>
          <p:nvPr/>
        </p:nvSpPr>
        <p:spPr>
          <a:xfrm>
            <a:off x="7403559" y="331687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8FD354-A38C-4FDE-B631-B4213697904B}"/>
              </a:ext>
            </a:extLst>
          </p:cNvPr>
          <p:cNvSpPr txBox="1"/>
          <p:nvPr/>
        </p:nvSpPr>
        <p:spPr>
          <a:xfrm>
            <a:off x="8207156" y="3880770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83B69E-D70C-4A38-8756-5164FEDBEDCD}"/>
              </a:ext>
            </a:extLst>
          </p:cNvPr>
          <p:cNvSpPr txBox="1"/>
          <p:nvPr/>
        </p:nvSpPr>
        <p:spPr>
          <a:xfrm>
            <a:off x="8049890" y="3300722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인터렙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운영을 통한 네이버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대행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688DB91-2621-4E4F-928F-DECD8412FBED}"/>
              </a:ext>
            </a:extLst>
          </p:cNvPr>
          <p:cNvSpPr/>
          <p:nvPr/>
        </p:nvSpPr>
        <p:spPr>
          <a:xfrm>
            <a:off x="665761" y="2842286"/>
            <a:ext cx="10869013" cy="345373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2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프리미엄 에이전시 등록을</a:t>
            </a: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통한 </a:t>
            </a:r>
            <a:r>
              <a:rPr lang="ko-KR" altLang="en-US" sz="3600" spc="-15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부킹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확률 증대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695325" y="2029106"/>
            <a:ext cx="5580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프리미엄 에이전시로서 직접 구좌확보 진행</a:t>
            </a:r>
            <a:endParaRPr lang="en-US" altLang="ko-KR" sz="2000" spc="-15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기존 </a:t>
            </a:r>
            <a:r>
              <a:rPr lang="ko-KR" altLang="en-US" sz="200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인터렙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방식 역시 병행하며 구좌점유 최대 확보 가능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  <a:endParaRPr lang="ko-KR" altLang="en-US" sz="2000" spc="-15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1CFAB0B-BBF3-4F28-923C-C3134A89D880}"/>
              </a:ext>
            </a:extLst>
          </p:cNvPr>
          <p:cNvSpPr/>
          <p:nvPr/>
        </p:nvSpPr>
        <p:spPr>
          <a:xfrm>
            <a:off x="1343025" y="3904731"/>
            <a:ext cx="1440000" cy="144000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광고주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AC1F24E-4130-4915-8DDC-DEFB75CD7980}"/>
              </a:ext>
            </a:extLst>
          </p:cNvPr>
          <p:cNvSpPr/>
          <p:nvPr/>
        </p:nvSpPr>
        <p:spPr>
          <a:xfrm>
            <a:off x="6734175" y="3904731"/>
            <a:ext cx="1440000" cy="144000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AC20F30-09AB-40BA-A2A6-21E151FAB878}"/>
              </a:ext>
            </a:extLst>
          </p:cNvPr>
          <p:cNvSpPr/>
          <p:nvPr/>
        </p:nvSpPr>
        <p:spPr>
          <a:xfrm>
            <a:off x="9429750" y="3904731"/>
            <a:ext cx="1440000" cy="1440000"/>
          </a:xfrm>
          <a:prstGeom prst="ellipse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2E09062-F30A-4E2D-B915-29F3FD1FBA50}"/>
              </a:ext>
            </a:extLst>
          </p:cNvPr>
          <p:cNvSpPr/>
          <p:nvPr/>
        </p:nvSpPr>
        <p:spPr>
          <a:xfrm>
            <a:off x="6475275" y="3184731"/>
            <a:ext cx="720000" cy="720000"/>
          </a:xfrm>
          <a:prstGeom prst="ellipse">
            <a:avLst/>
          </a:prstGeom>
          <a:solidFill>
            <a:srgbClr val="FF33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0E1015D-693A-435D-B763-73FD70789A9F}"/>
              </a:ext>
            </a:extLst>
          </p:cNvPr>
          <p:cNvSpPr/>
          <p:nvPr/>
        </p:nvSpPr>
        <p:spPr>
          <a:xfrm>
            <a:off x="7366725" y="3079985"/>
            <a:ext cx="720000" cy="720000"/>
          </a:xfrm>
          <a:prstGeom prst="ellipse">
            <a:avLst/>
          </a:prstGeom>
          <a:solidFill>
            <a:srgbClr val="FF33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B31D3AA-6CB8-4A8E-87D6-9EEF45A50EA7}"/>
              </a:ext>
            </a:extLst>
          </p:cNvPr>
          <p:cNvSpPr/>
          <p:nvPr/>
        </p:nvSpPr>
        <p:spPr>
          <a:xfrm>
            <a:off x="8174175" y="3643881"/>
            <a:ext cx="720000" cy="720000"/>
          </a:xfrm>
          <a:prstGeom prst="ellipse">
            <a:avLst/>
          </a:prstGeom>
          <a:solidFill>
            <a:srgbClr val="FF33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07BB458-8022-4DF4-A3FB-B7E95A3F389A}"/>
              </a:ext>
            </a:extLst>
          </p:cNvPr>
          <p:cNvCxnSpPr/>
          <p:nvPr/>
        </p:nvCxnSpPr>
        <p:spPr>
          <a:xfrm>
            <a:off x="2928075" y="4504806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4731450-316D-44D4-BDB9-04F61DEB4CB9}"/>
              </a:ext>
            </a:extLst>
          </p:cNvPr>
          <p:cNvCxnSpPr>
            <a:cxnSpLocks/>
          </p:cNvCxnSpPr>
          <p:nvPr/>
        </p:nvCxnSpPr>
        <p:spPr>
          <a:xfrm rot="10800000">
            <a:off x="2919412" y="4819131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F6B6FA8-B318-4285-98F5-C337E89401AD}"/>
              </a:ext>
            </a:extLst>
          </p:cNvPr>
          <p:cNvCxnSpPr/>
          <p:nvPr/>
        </p:nvCxnSpPr>
        <p:spPr>
          <a:xfrm>
            <a:off x="5651362" y="4495281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927FB6-F413-44CA-B283-05CA2798D93B}"/>
              </a:ext>
            </a:extLst>
          </p:cNvPr>
          <p:cNvCxnSpPr>
            <a:cxnSpLocks/>
          </p:cNvCxnSpPr>
          <p:nvPr/>
        </p:nvCxnSpPr>
        <p:spPr>
          <a:xfrm rot="10800000">
            <a:off x="5642699" y="4809606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7B0FF98-14F6-41C7-9F00-6DDF3349E9A5}"/>
              </a:ext>
            </a:extLst>
          </p:cNvPr>
          <p:cNvCxnSpPr/>
          <p:nvPr/>
        </p:nvCxnSpPr>
        <p:spPr>
          <a:xfrm>
            <a:off x="8346936" y="4634256"/>
            <a:ext cx="95250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5AAB0C5-2AF1-481C-9AFE-41B3DB9849CA}"/>
              </a:ext>
            </a:extLst>
          </p:cNvPr>
          <p:cNvSpPr txBox="1"/>
          <p:nvPr/>
        </p:nvSpPr>
        <p:spPr>
          <a:xfrm>
            <a:off x="2984950" y="4184857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전환 데이터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2FDF8B-AF7A-4873-9A8C-B04D409B80AF}"/>
              </a:ext>
            </a:extLst>
          </p:cNvPr>
          <p:cNvSpPr txBox="1"/>
          <p:nvPr/>
        </p:nvSpPr>
        <p:spPr>
          <a:xfrm>
            <a:off x="3042658" y="4923877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성과 보고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B4357A2-BA7A-4899-B050-040E868496AE}"/>
              </a:ext>
            </a:extLst>
          </p:cNvPr>
          <p:cNvSpPr txBox="1"/>
          <p:nvPr/>
        </p:nvSpPr>
        <p:spPr>
          <a:xfrm>
            <a:off x="5607589" y="4173384"/>
            <a:ext cx="9380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요청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EA6C19B-BCFB-4244-8120-A5A5384E1DAE}"/>
              </a:ext>
            </a:extLst>
          </p:cNvPr>
          <p:cNvSpPr txBox="1"/>
          <p:nvPr/>
        </p:nvSpPr>
        <p:spPr>
          <a:xfrm>
            <a:off x="5689511" y="4923876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 리포트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AD9964-F833-470A-964D-4C27A2B139CF}"/>
              </a:ext>
            </a:extLst>
          </p:cNvPr>
          <p:cNvSpPr txBox="1"/>
          <p:nvPr/>
        </p:nvSpPr>
        <p:spPr>
          <a:xfrm>
            <a:off x="8462705" y="4731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구좌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671A48-9B8E-4907-9913-04EADFA99508}"/>
              </a:ext>
            </a:extLst>
          </p:cNvPr>
          <p:cNvSpPr txBox="1"/>
          <p:nvPr/>
        </p:nvSpPr>
        <p:spPr>
          <a:xfrm>
            <a:off x="6507984" y="3422270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CC74D07-0587-48D8-AE54-A8E2E575CEB7}"/>
              </a:ext>
            </a:extLst>
          </p:cNvPr>
          <p:cNvSpPr txBox="1"/>
          <p:nvPr/>
        </p:nvSpPr>
        <p:spPr>
          <a:xfrm>
            <a:off x="7403559" y="331687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5F76B38-720F-4B54-BF6F-2B46631BA495}"/>
              </a:ext>
            </a:extLst>
          </p:cNvPr>
          <p:cNvSpPr txBox="1"/>
          <p:nvPr/>
        </p:nvSpPr>
        <p:spPr>
          <a:xfrm>
            <a:off x="8207156" y="3880770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64510CF-84ED-4E46-82EE-07BC0304F0FB}"/>
              </a:ext>
            </a:extLst>
          </p:cNvPr>
          <p:cNvSpPr txBox="1"/>
          <p:nvPr/>
        </p:nvSpPr>
        <p:spPr>
          <a:xfrm>
            <a:off x="8049890" y="3300722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인터렙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운영을 통한 네이버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대행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0EA020F-2502-4E2D-8623-CFED0467D60E}"/>
              </a:ext>
            </a:extLst>
          </p:cNvPr>
          <p:cNvSpPr/>
          <p:nvPr/>
        </p:nvSpPr>
        <p:spPr>
          <a:xfrm>
            <a:off x="4028613" y="3904731"/>
            <a:ext cx="1440000" cy="144000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9B30AE0-9930-40AE-98CE-14A3F3FBE780}"/>
              </a:ext>
            </a:extLst>
          </p:cNvPr>
          <p:cNvSpPr txBox="1"/>
          <p:nvPr/>
        </p:nvSpPr>
        <p:spPr>
          <a:xfrm>
            <a:off x="4163784" y="4471515"/>
            <a:ext cx="122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메큐라이크</a:t>
            </a: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E742B87-4E09-4E14-B09C-04561003FBC9}"/>
              </a:ext>
            </a:extLst>
          </p:cNvPr>
          <p:cNvCxnSpPr>
            <a:cxnSpLocks/>
            <a:stCxn id="100" idx="4"/>
            <a:endCxn id="82" idx="4"/>
          </p:cNvCxnSpPr>
          <p:nvPr/>
        </p:nvCxnSpPr>
        <p:spPr>
          <a:xfrm rot="16200000" flipH="1">
            <a:off x="7449181" y="2644162"/>
            <a:ext cx="12700" cy="5401137"/>
          </a:xfrm>
          <a:prstGeom prst="bent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2F1DA51-E7E1-4815-9530-953CAF556766}"/>
              </a:ext>
            </a:extLst>
          </p:cNvPr>
          <p:cNvSpPr txBox="1"/>
          <p:nvPr/>
        </p:nvSpPr>
        <p:spPr>
          <a:xfrm>
            <a:off x="5669939" y="5711210"/>
            <a:ext cx="3645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프리미엄 에이전시 자격 취득으로 직접 구좌 확보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2472B5ED-D98F-4854-8D82-82C22DBB06B0}"/>
              </a:ext>
            </a:extLst>
          </p:cNvPr>
          <p:cNvSpPr/>
          <p:nvPr/>
        </p:nvSpPr>
        <p:spPr>
          <a:xfrm>
            <a:off x="665761" y="2842286"/>
            <a:ext cx="10869013" cy="345373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2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그룹사의 역량을 활용한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미디어렙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협의 완료 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695325" y="2029106"/>
            <a:ext cx="707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메큐라이크 포함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그룹사의 역량을 활용하여 </a:t>
            </a:r>
            <a:r>
              <a:rPr lang="ko-KR" altLang="en-US" sz="200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미디어렙과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협의 진행 완료</a:t>
            </a:r>
            <a:endParaRPr lang="en-US" altLang="ko-KR" sz="2000" spc="-15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lvl="0">
              <a:defRPr/>
            </a:pP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PC 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타임보드 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08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MO 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스페셜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DA 09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 등 주요구좌 확보에 집중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5D3700B-DFB0-47BD-94AB-48F975EA7680}"/>
              </a:ext>
            </a:extLst>
          </p:cNvPr>
          <p:cNvSpPr/>
          <p:nvPr/>
        </p:nvSpPr>
        <p:spPr>
          <a:xfrm>
            <a:off x="1695450" y="3249971"/>
            <a:ext cx="2676525" cy="4095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6A27D-D03D-4801-8779-D600363A345B}"/>
              </a:ext>
            </a:extLst>
          </p:cNvPr>
          <p:cNvSpPr txBox="1"/>
          <p:nvPr/>
        </p:nvSpPr>
        <p:spPr>
          <a:xfrm>
            <a:off x="2362890" y="3300868"/>
            <a:ext cx="1341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Short Term Plan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B44FAF1-66D8-437B-911C-814C7A2AFE3E}"/>
              </a:ext>
            </a:extLst>
          </p:cNvPr>
          <p:cNvSpPr/>
          <p:nvPr/>
        </p:nvSpPr>
        <p:spPr>
          <a:xfrm>
            <a:off x="1266825" y="3762484"/>
            <a:ext cx="1685925" cy="40957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66F5BA9-95EF-4F6D-A990-448A9C4F05D8}"/>
              </a:ext>
            </a:extLst>
          </p:cNvPr>
          <p:cNvSpPr/>
          <p:nvPr/>
        </p:nvSpPr>
        <p:spPr>
          <a:xfrm>
            <a:off x="3100387" y="3762484"/>
            <a:ext cx="1685925" cy="40957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14BF67-5D6A-4511-AEAB-4D17A31C2941}"/>
              </a:ext>
            </a:extLst>
          </p:cNvPr>
          <p:cNvSpPr txBox="1"/>
          <p:nvPr/>
        </p:nvSpPr>
        <p:spPr>
          <a:xfrm>
            <a:off x="1443165" y="3813381"/>
            <a:ext cx="133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Booking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Keeper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26E22-C00E-4F81-ACE7-9F4121350775}"/>
              </a:ext>
            </a:extLst>
          </p:cNvPr>
          <p:cNvSpPr txBox="1"/>
          <p:nvPr/>
        </p:nvSpPr>
        <p:spPr>
          <a:xfrm>
            <a:off x="3288845" y="3813381"/>
            <a:ext cx="1309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Inventory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Trade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C8717A8-33EF-40E4-BFA2-D78696EFFBE9}"/>
              </a:ext>
            </a:extLst>
          </p:cNvPr>
          <p:cNvCxnSpPr/>
          <p:nvPr/>
        </p:nvCxnSpPr>
        <p:spPr>
          <a:xfrm>
            <a:off x="2105715" y="4218708"/>
            <a:ext cx="0" cy="45720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DC95D81-B669-44EE-83AD-0EEF5D836CE2}"/>
              </a:ext>
            </a:extLst>
          </p:cNvPr>
          <p:cNvCxnSpPr/>
          <p:nvPr/>
        </p:nvCxnSpPr>
        <p:spPr>
          <a:xfrm>
            <a:off x="3934515" y="4218708"/>
            <a:ext cx="0" cy="45720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0180502-F2E6-45DF-A285-D7875F53D5D7}"/>
              </a:ext>
            </a:extLst>
          </p:cNvPr>
          <p:cNvSpPr/>
          <p:nvPr/>
        </p:nvSpPr>
        <p:spPr>
          <a:xfrm>
            <a:off x="1343715" y="4691682"/>
            <a:ext cx="1524000" cy="151775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CAEDE2D-86C2-477A-BCCA-8950E29902D0}"/>
              </a:ext>
            </a:extLst>
          </p:cNvPr>
          <p:cNvSpPr/>
          <p:nvPr/>
        </p:nvSpPr>
        <p:spPr>
          <a:xfrm>
            <a:off x="3181349" y="4697931"/>
            <a:ext cx="1524000" cy="151775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704A18-C9C1-4946-83BE-EFAECFA08E02}"/>
              </a:ext>
            </a:extLst>
          </p:cNvPr>
          <p:cNvSpPr txBox="1"/>
          <p:nvPr/>
        </p:nvSpPr>
        <p:spPr>
          <a:xfrm>
            <a:off x="1343715" y="4910827"/>
            <a:ext cx="1535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취소구좌 획득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모니터 인력 배치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B26E7B-BE28-4632-835E-96420777DB65}"/>
              </a:ext>
            </a:extLst>
          </p:cNvPr>
          <p:cNvSpPr txBox="1"/>
          <p:nvPr/>
        </p:nvSpPr>
        <p:spPr>
          <a:xfrm>
            <a:off x="1431081" y="5529952"/>
            <a:ext cx="1361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30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분 단위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시스템체크 및 알람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4F2F2-2D41-4A21-8E4D-7C251D27489C}"/>
              </a:ext>
            </a:extLst>
          </p:cNvPr>
          <p:cNvSpPr txBox="1"/>
          <p:nvPr/>
        </p:nvSpPr>
        <p:spPr>
          <a:xfrm>
            <a:off x="3423225" y="4911801"/>
            <a:ext cx="1048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내부 획득구좌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리스트업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B586B0-8AAC-4860-9843-FF0BAF592020}"/>
              </a:ext>
            </a:extLst>
          </p:cNvPr>
          <p:cNvSpPr txBox="1"/>
          <p:nvPr/>
        </p:nvSpPr>
        <p:spPr>
          <a:xfrm>
            <a:off x="3266936" y="5530926"/>
            <a:ext cx="1361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주단위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구좌집행 여부 체크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EB3259A-BFF6-40DA-BA68-FF3B956FD42F}"/>
              </a:ext>
            </a:extLst>
          </p:cNvPr>
          <p:cNvSpPr/>
          <p:nvPr/>
        </p:nvSpPr>
        <p:spPr>
          <a:xfrm>
            <a:off x="5000625" y="3249971"/>
            <a:ext cx="1990463" cy="40957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18AAFB-54E9-46F5-A18C-7A7E4F803748}"/>
              </a:ext>
            </a:extLst>
          </p:cNvPr>
          <p:cNvSpPr txBox="1"/>
          <p:nvPr/>
        </p:nvSpPr>
        <p:spPr>
          <a:xfrm>
            <a:off x="5343202" y="3300868"/>
            <a:ext cx="1304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Long Term Plan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FA35C88-C02E-4EC3-860C-7959D73A1284}"/>
              </a:ext>
            </a:extLst>
          </p:cNvPr>
          <p:cNvSpPr/>
          <p:nvPr/>
        </p:nvSpPr>
        <p:spPr>
          <a:xfrm>
            <a:off x="5157787" y="3762484"/>
            <a:ext cx="1685925" cy="40957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44B456-AAE6-4CFC-BA61-454246466340}"/>
              </a:ext>
            </a:extLst>
          </p:cNvPr>
          <p:cNvSpPr txBox="1"/>
          <p:nvPr/>
        </p:nvSpPr>
        <p:spPr>
          <a:xfrm>
            <a:off x="5344356" y="3813381"/>
            <a:ext cx="1312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Post Special DA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024E59-2041-411D-B534-36ECE2B54012}"/>
              </a:ext>
            </a:extLst>
          </p:cNvPr>
          <p:cNvCxnSpPr/>
          <p:nvPr/>
        </p:nvCxnSpPr>
        <p:spPr>
          <a:xfrm>
            <a:off x="5995597" y="4212459"/>
            <a:ext cx="0" cy="45720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9690F95-7535-4A12-9E27-06D3EFB1276B}"/>
              </a:ext>
            </a:extLst>
          </p:cNvPr>
          <p:cNvSpPr/>
          <p:nvPr/>
        </p:nvSpPr>
        <p:spPr>
          <a:xfrm>
            <a:off x="5242431" y="4691682"/>
            <a:ext cx="1524000" cy="151775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FE6004-E998-441E-A4DF-D391D6F52F47}"/>
              </a:ext>
            </a:extLst>
          </p:cNvPr>
          <p:cNvSpPr txBox="1"/>
          <p:nvPr/>
        </p:nvSpPr>
        <p:spPr>
          <a:xfrm>
            <a:off x="5553235" y="4905552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특정구좌의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의존도 증가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086C41-9F58-4445-B0EF-AC9E97228933}"/>
              </a:ext>
            </a:extLst>
          </p:cNvPr>
          <p:cNvSpPr txBox="1"/>
          <p:nvPr/>
        </p:nvSpPr>
        <p:spPr>
          <a:xfrm>
            <a:off x="5223825" y="552467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전략구좌 대체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고효율 매체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지면 발굴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0F25942-395E-483F-89C8-9D25CBC7E1B1}"/>
              </a:ext>
            </a:extLst>
          </p:cNvPr>
          <p:cNvSpPr/>
          <p:nvPr/>
        </p:nvSpPr>
        <p:spPr>
          <a:xfrm>
            <a:off x="590550" y="2932833"/>
            <a:ext cx="7181850" cy="35813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03394B-D72A-493D-8CBF-1FEE3E9CD261}"/>
              </a:ext>
            </a:extLst>
          </p:cNvPr>
          <p:cNvSpPr/>
          <p:nvPr/>
        </p:nvSpPr>
        <p:spPr>
          <a:xfrm>
            <a:off x="7925360" y="2932833"/>
            <a:ext cx="3609416" cy="35813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176975B-6DDF-4C7B-97E0-BDDDF9030B63}"/>
              </a:ext>
            </a:extLst>
          </p:cNvPr>
          <p:cNvSpPr/>
          <p:nvPr/>
        </p:nvSpPr>
        <p:spPr>
          <a:xfrm>
            <a:off x="8743688" y="3249971"/>
            <a:ext cx="1990463" cy="4095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0ABD08-D36F-4A62-887C-7BDCAC480E3A}"/>
              </a:ext>
            </a:extLst>
          </p:cNvPr>
          <p:cNvSpPr txBox="1"/>
          <p:nvPr/>
        </p:nvSpPr>
        <p:spPr>
          <a:xfrm>
            <a:off x="8794936" y="3300868"/>
            <a:ext cx="18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미디어렙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협의 완료사항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2AD76B-6CAE-4CF8-8C8A-80D2432EF688}"/>
              </a:ext>
            </a:extLst>
          </p:cNvPr>
          <p:cNvSpPr txBox="1"/>
          <p:nvPr/>
        </p:nvSpPr>
        <p:spPr>
          <a:xfrm>
            <a:off x="8130402" y="3876435"/>
            <a:ext cx="314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메인렙의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수수료 조정을 통한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부킹율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확보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메인렙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 :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인터렙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E6771A-A1F2-4552-9475-A1FD0E4122FC}"/>
              </a:ext>
            </a:extLst>
          </p:cNvPr>
          <p:cNvSpPr txBox="1"/>
          <p:nvPr/>
        </p:nvSpPr>
        <p:spPr>
          <a:xfrm>
            <a:off x="8271455" y="4603146"/>
            <a:ext cx="2860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삼성화재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전담인력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배 확대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기타 주요캠페인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명 대비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40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명 투입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519CD9-6506-4CFC-B7A8-4CB33BFE58D2}"/>
              </a:ext>
            </a:extLst>
          </p:cNvPr>
          <p:cNvSpPr txBox="1"/>
          <p:nvPr/>
        </p:nvSpPr>
        <p:spPr>
          <a:xfrm>
            <a:off x="8420461" y="5329857"/>
            <a:ext cx="2561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삼성화재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우선권 제공 확정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주요구좌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08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09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 기준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</a:t>
            </a: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주요구좌 무조건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순위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부킹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&amp;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 캠페인 취소구좌 최우선배정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51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네이버 모바일 </a:t>
            </a:r>
            <a:r>
              <a:rPr lang="en-US" altLang="ko-KR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UI 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개편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그 이후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695325" y="2029106"/>
            <a:ext cx="707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지면 중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가장 성과가 우수한 모바일 스페셜 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DA</a:t>
            </a:r>
          </a:p>
          <a:p>
            <a:pPr lvl="0">
              <a:defRPr/>
            </a:pP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UI 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개편 이후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평균 </a:t>
            </a:r>
            <a:r>
              <a:rPr lang="en-US" altLang="ko-KR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</a:t>
            </a:r>
            <a:r>
              <a:rPr lang="ko-KR" altLang="en-US" sz="2000" spc="-15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이 상승하며 더욱 정교한 운영 필요</a:t>
            </a:r>
            <a:endParaRPr lang="en-US" altLang="ko-KR" sz="2000" spc="-15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F51D76-E8C0-4EAF-90DB-BEF2905B7A25}"/>
              </a:ext>
            </a:extLst>
          </p:cNvPr>
          <p:cNvSpPr txBox="1"/>
          <p:nvPr/>
        </p:nvSpPr>
        <p:spPr>
          <a:xfrm>
            <a:off x="695325" y="415731"/>
            <a:ext cx="218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고효율 지면의 최적화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93BC8586-EB03-41F1-A45E-D5565E90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68" y="3511694"/>
            <a:ext cx="1143373" cy="241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EB260F7-3372-4207-9D6F-D4948ADA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922" y="3511692"/>
            <a:ext cx="1143373" cy="2412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CDCBEF-0477-4CF1-8835-C0826FE0B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176" y="3511692"/>
            <a:ext cx="1143373" cy="241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08293CD1-857F-4913-A5BF-4E0BFBCC4D94}"/>
              </a:ext>
            </a:extLst>
          </p:cNvPr>
          <p:cNvSpPr/>
          <p:nvPr/>
        </p:nvSpPr>
        <p:spPr>
          <a:xfrm>
            <a:off x="969707" y="5001719"/>
            <a:ext cx="4277801" cy="400093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D6DEDA-2B22-4C32-9543-E56068F03CA8}"/>
              </a:ext>
            </a:extLst>
          </p:cNvPr>
          <p:cNvSpPr txBox="1"/>
          <p:nvPr/>
        </p:nvSpPr>
        <p:spPr>
          <a:xfrm>
            <a:off x="1317878" y="3049502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보험사들의 치열한 구좌점유로 검증된 성과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0B5826-38CF-48B8-BABF-92ED286D587F}"/>
              </a:ext>
            </a:extLst>
          </p:cNvPr>
          <p:cNvSpPr txBox="1"/>
          <p:nvPr/>
        </p:nvSpPr>
        <p:spPr>
          <a:xfrm>
            <a:off x="1578235" y="5063265"/>
            <a:ext cx="3060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오전 </a:t>
            </a:r>
            <a:r>
              <a:rPr lang="en-US" altLang="ko-KR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06</a:t>
            </a:r>
            <a:r>
              <a:rPr lang="ko-KR" altLang="en-US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시</a:t>
            </a:r>
            <a:r>
              <a:rPr lang="en-US" altLang="ko-KR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~, 09</a:t>
            </a:r>
            <a:r>
              <a:rPr lang="ko-KR" altLang="en-US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시</a:t>
            </a:r>
            <a:r>
              <a:rPr lang="en-US" altLang="ko-KR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~ </a:t>
            </a:r>
            <a:r>
              <a:rPr lang="ko-KR" altLang="en-US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의 구좌 집중 점유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55704D-B525-4371-821C-391FCD44A073}"/>
              </a:ext>
            </a:extLst>
          </p:cNvPr>
          <p:cNvSpPr txBox="1"/>
          <p:nvPr/>
        </p:nvSpPr>
        <p:spPr>
          <a:xfrm>
            <a:off x="969706" y="6022407"/>
            <a:ext cx="427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2019</a:t>
            </a:r>
            <a:r>
              <a:rPr lang="ko-KR" altLang="en-US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년 </a:t>
            </a:r>
            <a:r>
              <a:rPr lang="en-US" altLang="ko-KR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UI </a:t>
            </a:r>
            <a:r>
              <a:rPr lang="ko-KR" altLang="en-US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개편과 함께 이미지형 노출</a:t>
            </a:r>
            <a:endParaRPr lang="en-US" altLang="ko-KR" sz="12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2020</a:t>
            </a:r>
            <a:r>
              <a:rPr lang="ko-KR" altLang="en-US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년 동영상</a:t>
            </a:r>
            <a:r>
              <a:rPr lang="en-US" altLang="ko-KR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동영상 썸네일</a:t>
            </a:r>
            <a:r>
              <a:rPr lang="en-US" altLang="ko-KR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가로 모션형의 프리미엄형 상품 출시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8C9F6F-BD05-4A74-8612-4F96B05987F8}"/>
              </a:ext>
            </a:extLst>
          </p:cNvPr>
          <p:cNvSpPr txBox="1"/>
          <p:nvPr/>
        </p:nvSpPr>
        <p:spPr>
          <a:xfrm>
            <a:off x="7308338" y="3114852"/>
            <a:ext cx="3581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&lt;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모바일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UI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개편 이후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CTR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추이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–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금융업종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&gt;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642E55B8-84AE-43F3-B8E6-09B0FAAD6D22}"/>
              </a:ext>
            </a:extLst>
          </p:cNvPr>
          <p:cNvSpPr/>
          <p:nvPr/>
        </p:nvSpPr>
        <p:spPr>
          <a:xfrm>
            <a:off x="568213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C8CF9D1-9048-4C3D-8AF5-516E80FFDB5C}"/>
              </a:ext>
            </a:extLst>
          </p:cNvPr>
          <p:cNvSpPr/>
          <p:nvPr/>
        </p:nvSpPr>
        <p:spPr>
          <a:xfrm>
            <a:off x="6558674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graphicFrame>
        <p:nvGraphicFramePr>
          <p:cNvPr id="69" name="차트 68">
            <a:extLst>
              <a:ext uri="{FF2B5EF4-FFF2-40B4-BE49-F238E27FC236}">
                <a16:creationId xmlns:a16="http://schemas.microsoft.com/office/drawing/2014/main" id="{2D947726-07C8-4189-A87C-E09936D35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0102709"/>
              </p:ext>
            </p:extLst>
          </p:nvPr>
        </p:nvGraphicFramePr>
        <p:xfrm>
          <a:off x="7088281" y="3460431"/>
          <a:ext cx="4021570" cy="133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0" name="차트 69">
            <a:extLst>
              <a:ext uri="{FF2B5EF4-FFF2-40B4-BE49-F238E27FC236}">
                <a16:creationId xmlns:a16="http://schemas.microsoft.com/office/drawing/2014/main" id="{D69D9DC8-2F02-4E00-9790-891AAC64FE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9464739"/>
              </p:ext>
            </p:extLst>
          </p:nvPr>
        </p:nvGraphicFramePr>
        <p:xfrm>
          <a:off x="7088281" y="5245959"/>
          <a:ext cx="4021570" cy="1228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A1C342A0-4B99-4E6E-9BEA-1170D87913FC}"/>
              </a:ext>
            </a:extLst>
          </p:cNvPr>
          <p:cNvSpPr txBox="1"/>
          <p:nvPr/>
        </p:nvSpPr>
        <p:spPr>
          <a:xfrm>
            <a:off x="7308338" y="4999738"/>
            <a:ext cx="3581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&lt;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광고주별 신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구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효율 비교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-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보험업종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&gt;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72" name="사각형 설명선 3">
            <a:extLst>
              <a:ext uri="{FF2B5EF4-FFF2-40B4-BE49-F238E27FC236}">
                <a16:creationId xmlns:a16="http://schemas.microsoft.com/office/drawing/2014/main" id="{F1F77BE9-020E-42A5-8133-E58862F7006A}"/>
              </a:ext>
            </a:extLst>
          </p:cNvPr>
          <p:cNvSpPr/>
          <p:nvPr/>
        </p:nvSpPr>
        <p:spPr>
          <a:xfrm>
            <a:off x="8805403" y="4075864"/>
            <a:ext cx="587323" cy="235428"/>
          </a:xfrm>
          <a:prstGeom prst="wedgeRectCallout">
            <a:avLst>
              <a:gd name="adj1" fmla="val -62649"/>
              <a:gd name="adj2" fmla="val -9604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개편적용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AB9F2C-912B-40F8-BC5E-B27DAB7A2F0B}"/>
              </a:ext>
            </a:extLst>
          </p:cNvPr>
          <p:cNvGrpSpPr/>
          <p:nvPr/>
        </p:nvGrpSpPr>
        <p:grpSpPr>
          <a:xfrm>
            <a:off x="10989807" y="5899885"/>
            <a:ext cx="388029" cy="353354"/>
            <a:chOff x="10989807" y="5899885"/>
            <a:chExt cx="388029" cy="35335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E55E4F-624B-4CCF-B540-D38537AFD2E9}"/>
                </a:ext>
              </a:extLst>
            </p:cNvPr>
            <p:cNvSpPr txBox="1"/>
            <p:nvPr/>
          </p:nvSpPr>
          <p:spPr>
            <a:xfrm>
              <a:off x="10989807" y="5969847"/>
              <a:ext cx="72000" cy="7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C10AE6-612D-4BE1-AD52-EEC096748B99}"/>
                </a:ext>
              </a:extLst>
            </p:cNvPr>
            <p:cNvSpPr txBox="1"/>
            <p:nvPr/>
          </p:nvSpPr>
          <p:spPr>
            <a:xfrm>
              <a:off x="11008824" y="5899885"/>
              <a:ext cx="3690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개편 전</a:t>
              </a:r>
              <a:endParaRPr lang="en-US" altLang="ko-KR" sz="7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9F3690-E53E-4D8E-9C72-E3CC5A69D1CD}"/>
                </a:ext>
              </a:extLst>
            </p:cNvPr>
            <p:cNvSpPr txBox="1"/>
            <p:nvPr/>
          </p:nvSpPr>
          <p:spPr>
            <a:xfrm>
              <a:off x="10989807" y="6123146"/>
              <a:ext cx="72000" cy="7200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1953DB-EF71-433D-B807-40B515235363}"/>
                </a:ext>
              </a:extLst>
            </p:cNvPr>
            <p:cNvSpPr txBox="1"/>
            <p:nvPr/>
          </p:nvSpPr>
          <p:spPr>
            <a:xfrm>
              <a:off x="11008824" y="6053184"/>
              <a:ext cx="3690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개편 후</a:t>
              </a:r>
              <a:endParaRPr lang="en-US" altLang="ko-KR" sz="7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10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CTR </a:t>
            </a:r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확보를 통한 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유입증대 전략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707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더 많은 유입은 곧 전환기회 증대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  <a:p>
            <a:pPr lvl="0">
              <a:defRPr/>
            </a:pP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증대를 위해 소재는 물론 시스템 로직 적극 활용</a:t>
            </a:r>
            <a:endParaRPr lang="en-US" altLang="ko-KR" sz="2000" spc="-100" dirty="0">
              <a:ln>
                <a:solidFill>
                  <a:prstClr val="white">
                    <a:alpha val="0"/>
                  </a:prst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642E55B8-84AE-43F3-B8E6-09B0FAAD6D22}"/>
              </a:ext>
            </a:extLst>
          </p:cNvPr>
          <p:cNvSpPr/>
          <p:nvPr/>
        </p:nvSpPr>
        <p:spPr>
          <a:xfrm>
            <a:off x="568213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C8CF9D1-9048-4C3D-8AF5-516E80FFDB5C}"/>
              </a:ext>
            </a:extLst>
          </p:cNvPr>
          <p:cNvSpPr/>
          <p:nvPr/>
        </p:nvSpPr>
        <p:spPr>
          <a:xfrm>
            <a:off x="6558674" y="2900137"/>
            <a:ext cx="5080784" cy="37573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70BB83A-6A31-4659-B47B-35A3316B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49" y="3513133"/>
            <a:ext cx="1651052" cy="36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334B0A0-0494-400F-90B1-C691AF36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49" y="3968096"/>
            <a:ext cx="1651052" cy="36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19FCA60-7620-4391-9817-35F5EE8C4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2" t="6826" r="1643" b="2715"/>
          <a:stretch/>
        </p:blipFill>
        <p:spPr>
          <a:xfrm>
            <a:off x="899309" y="4421996"/>
            <a:ext cx="1651052" cy="365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608E87-109B-43AD-BB6D-895109EB2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49" y="5339536"/>
            <a:ext cx="1651052" cy="37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253E4A1-9A37-4229-94B0-177541976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49" y="4875896"/>
            <a:ext cx="1651052" cy="37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사각형 설명선 3">
            <a:extLst>
              <a:ext uri="{FF2B5EF4-FFF2-40B4-BE49-F238E27FC236}">
                <a16:creationId xmlns:a16="http://schemas.microsoft.com/office/drawing/2014/main" id="{C12FBF7B-C6F8-45E5-933C-F80462F9DDF9}"/>
              </a:ext>
            </a:extLst>
          </p:cNvPr>
          <p:cNvSpPr/>
          <p:nvPr/>
        </p:nvSpPr>
        <p:spPr>
          <a:xfrm>
            <a:off x="2422662" y="3452846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0.60%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0" name="사각형 설명선 28">
            <a:extLst>
              <a:ext uri="{FF2B5EF4-FFF2-40B4-BE49-F238E27FC236}">
                <a16:creationId xmlns:a16="http://schemas.microsoft.com/office/drawing/2014/main" id="{D3874601-E491-4EC5-A0ED-587FED3B670B}"/>
              </a:ext>
            </a:extLst>
          </p:cNvPr>
          <p:cNvSpPr/>
          <p:nvPr/>
        </p:nvSpPr>
        <p:spPr>
          <a:xfrm>
            <a:off x="2443930" y="3903506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0.53%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1" name="사각형 설명선 29">
            <a:extLst>
              <a:ext uri="{FF2B5EF4-FFF2-40B4-BE49-F238E27FC236}">
                <a16:creationId xmlns:a16="http://schemas.microsoft.com/office/drawing/2014/main" id="{7780EBB3-5103-4B9B-A72C-62A8AC76D749}"/>
              </a:ext>
            </a:extLst>
          </p:cNvPr>
          <p:cNvSpPr/>
          <p:nvPr/>
        </p:nvSpPr>
        <p:spPr>
          <a:xfrm>
            <a:off x="2443929" y="4359916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0.53%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2" name="사각형 설명선 30">
            <a:extLst>
              <a:ext uri="{FF2B5EF4-FFF2-40B4-BE49-F238E27FC236}">
                <a16:creationId xmlns:a16="http://schemas.microsoft.com/office/drawing/2014/main" id="{28FF584F-3C33-4F1D-9263-FC358AEEA770}"/>
              </a:ext>
            </a:extLst>
          </p:cNvPr>
          <p:cNvSpPr/>
          <p:nvPr/>
        </p:nvSpPr>
        <p:spPr>
          <a:xfrm>
            <a:off x="2443929" y="4849144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0.49%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3" name="사각형 설명선 31">
            <a:extLst>
              <a:ext uri="{FF2B5EF4-FFF2-40B4-BE49-F238E27FC236}">
                <a16:creationId xmlns:a16="http://schemas.microsoft.com/office/drawing/2014/main" id="{F31A0847-7A50-4332-8306-18D319210CC1}"/>
              </a:ext>
            </a:extLst>
          </p:cNvPr>
          <p:cNvSpPr/>
          <p:nvPr/>
        </p:nvSpPr>
        <p:spPr>
          <a:xfrm>
            <a:off x="2443928" y="5282392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0.47%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83A6C48-78DC-436C-A124-2E41276E79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4" t="2464" r="1323" b="7170"/>
          <a:stretch/>
        </p:blipFill>
        <p:spPr>
          <a:xfrm>
            <a:off x="3336532" y="3511406"/>
            <a:ext cx="1651052" cy="3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F2A3244-4F05-4639-BE6F-5396D723EB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0" t="6244" r="1498" b="10414"/>
          <a:stretch/>
        </p:blipFill>
        <p:spPr>
          <a:xfrm>
            <a:off x="3336532" y="3982102"/>
            <a:ext cx="1651052" cy="34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BC1D47C-51D4-473F-BD5E-E6841D096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0" t="6585" r="1896" b="5492"/>
          <a:stretch/>
        </p:blipFill>
        <p:spPr>
          <a:xfrm>
            <a:off x="3336532" y="4429867"/>
            <a:ext cx="1651052" cy="35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53E3982-1835-4F45-909E-7EF00C6DA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4" t="8349" r="1876" b="7146"/>
          <a:stretch/>
        </p:blipFill>
        <p:spPr>
          <a:xfrm>
            <a:off x="3336532" y="4890908"/>
            <a:ext cx="1651052" cy="350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4810240-AF20-4EA0-B2AE-D013CE4D92A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38" t="5558" r="1586" b="8253"/>
          <a:stretch/>
        </p:blipFill>
        <p:spPr>
          <a:xfrm>
            <a:off x="3336532" y="5346941"/>
            <a:ext cx="1651052" cy="35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사각형 설명선 39">
            <a:extLst>
              <a:ext uri="{FF2B5EF4-FFF2-40B4-BE49-F238E27FC236}">
                <a16:creationId xmlns:a16="http://schemas.microsoft.com/office/drawing/2014/main" id="{9B240EE5-5800-42C1-B528-38F51F93D18E}"/>
              </a:ext>
            </a:extLst>
          </p:cNvPr>
          <p:cNvSpPr/>
          <p:nvPr/>
        </p:nvSpPr>
        <p:spPr>
          <a:xfrm>
            <a:off x="4844708" y="3452845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0.27%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0" name="사각형 설명선 40">
            <a:extLst>
              <a:ext uri="{FF2B5EF4-FFF2-40B4-BE49-F238E27FC236}">
                <a16:creationId xmlns:a16="http://schemas.microsoft.com/office/drawing/2014/main" id="{523A18EA-228F-42C8-8F7C-81628986AF21}"/>
              </a:ext>
            </a:extLst>
          </p:cNvPr>
          <p:cNvSpPr/>
          <p:nvPr/>
        </p:nvSpPr>
        <p:spPr>
          <a:xfrm>
            <a:off x="4844708" y="3903505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0.27%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1" name="사각형 설명선 41">
            <a:extLst>
              <a:ext uri="{FF2B5EF4-FFF2-40B4-BE49-F238E27FC236}">
                <a16:creationId xmlns:a16="http://schemas.microsoft.com/office/drawing/2014/main" id="{6F9F18D6-90EE-40E3-AD1E-95A3B3C73A85}"/>
              </a:ext>
            </a:extLst>
          </p:cNvPr>
          <p:cNvSpPr/>
          <p:nvPr/>
        </p:nvSpPr>
        <p:spPr>
          <a:xfrm>
            <a:off x="4856529" y="4359916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0.27%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2" name="사각형 설명선 42">
            <a:extLst>
              <a:ext uri="{FF2B5EF4-FFF2-40B4-BE49-F238E27FC236}">
                <a16:creationId xmlns:a16="http://schemas.microsoft.com/office/drawing/2014/main" id="{73487C7C-EFC5-472D-894A-F6C955FF0860}"/>
              </a:ext>
            </a:extLst>
          </p:cNvPr>
          <p:cNvSpPr/>
          <p:nvPr/>
        </p:nvSpPr>
        <p:spPr>
          <a:xfrm>
            <a:off x="4856529" y="4849845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0.27%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3" name="사각형 설명선 43">
            <a:extLst>
              <a:ext uri="{FF2B5EF4-FFF2-40B4-BE49-F238E27FC236}">
                <a16:creationId xmlns:a16="http://schemas.microsoft.com/office/drawing/2014/main" id="{FB2939C1-A878-4457-9C88-0F9C0076C257}"/>
              </a:ext>
            </a:extLst>
          </p:cNvPr>
          <p:cNvSpPr/>
          <p:nvPr/>
        </p:nvSpPr>
        <p:spPr>
          <a:xfrm>
            <a:off x="4856529" y="5276741"/>
            <a:ext cx="556513" cy="246973"/>
          </a:xfrm>
          <a:prstGeom prst="wedgeRectCallout">
            <a:avLst>
              <a:gd name="adj1" fmla="val -48361"/>
              <a:gd name="adj2" fmla="val 8424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0.29%</a:t>
            </a:r>
            <a:endParaRPr lang="ko-KR" altLang="en-US" sz="8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8D6AA-8B86-4785-AF96-490BBAD3A231}"/>
              </a:ext>
            </a:extLst>
          </p:cNvPr>
          <p:cNvSpPr txBox="1"/>
          <p:nvPr/>
        </p:nvSpPr>
        <p:spPr>
          <a:xfrm>
            <a:off x="1342520" y="3057965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Best case  VS  Worst case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EEFB6E-E1A4-4CED-A798-5845E26CF3C1}"/>
              </a:ext>
            </a:extLst>
          </p:cNvPr>
          <p:cNvSpPr txBox="1"/>
          <p:nvPr/>
        </p:nvSpPr>
        <p:spPr>
          <a:xfrm>
            <a:off x="990065" y="6029084"/>
            <a:ext cx="427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가독성이 우수하고 상품의 장점을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디테일하게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전달한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타겟 니즈를 겨냥한 질문형 소재의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우수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3847187-B6DD-4342-90F0-95235B6DA5CE}"/>
              </a:ext>
            </a:extLst>
          </p:cNvPr>
          <p:cNvSpPr/>
          <p:nvPr/>
        </p:nvSpPr>
        <p:spPr>
          <a:xfrm>
            <a:off x="855936" y="5742030"/>
            <a:ext cx="2859366" cy="208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806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※ </a:t>
            </a:r>
            <a:r>
              <a:rPr kumimoji="0" lang="ko-KR" altLang="en-US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출처 </a:t>
            </a:r>
            <a:r>
              <a:rPr kumimoji="0" lang="en-US" altLang="ko-KR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:2019</a:t>
            </a:r>
            <a:r>
              <a:rPr kumimoji="0" lang="ko-KR" altLang="en-US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년 </a:t>
            </a:r>
            <a:r>
              <a:rPr lang="ko-KR" altLang="en-US" sz="9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메리츠화재 네이버 </a:t>
            </a:r>
            <a:r>
              <a:rPr lang="en-US" altLang="ko-KR" sz="9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Mo </a:t>
            </a:r>
            <a:r>
              <a:rPr lang="ko-KR" altLang="en-US" sz="9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스페셜</a:t>
            </a:r>
            <a:r>
              <a:rPr lang="en-US" altLang="ko-KR" sz="9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DA </a:t>
            </a:r>
            <a:r>
              <a:rPr lang="ko-KR" altLang="en-US" sz="900" kern="0" spc="-6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소재별</a:t>
            </a:r>
            <a:r>
              <a:rPr lang="ko-KR" altLang="en-US" sz="9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en-US" altLang="ko-KR" sz="900" kern="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CTR Data</a:t>
            </a:r>
            <a:r>
              <a:rPr kumimoji="0" lang="en-US" altLang="ko-KR" sz="900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endParaRPr kumimoji="0" lang="ko-KR" altLang="en-US" sz="900" i="0" u="none" strike="noStrike" kern="0" cap="none" spc="-61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A43976-160B-484E-AA3C-E2BF8F36D7C6}"/>
              </a:ext>
            </a:extLst>
          </p:cNvPr>
          <p:cNvSpPr txBox="1"/>
          <p:nvPr/>
        </p:nvSpPr>
        <p:spPr>
          <a:xfrm>
            <a:off x="7312621" y="3104266"/>
            <a:ext cx="35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소재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최적화 기능 적극 활용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150F96-ECBD-4EBD-9144-00DE504AF542}"/>
              </a:ext>
            </a:extLst>
          </p:cNvPr>
          <p:cNvSpPr txBox="1"/>
          <p:nvPr/>
        </p:nvSpPr>
        <p:spPr>
          <a:xfrm>
            <a:off x="6960166" y="6075385"/>
            <a:ext cx="427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시스템상 자동적으로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효율이 우수한 소재에 노출비중 확대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유입 기회 증대를 통하여 전환발생 가능성 증가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74C2DB0-15F9-4F33-975F-D7CD3EFEF78A}"/>
              </a:ext>
            </a:extLst>
          </p:cNvPr>
          <p:cNvCxnSpPr>
            <a:cxnSpLocks/>
          </p:cNvCxnSpPr>
          <p:nvPr/>
        </p:nvCxnSpPr>
        <p:spPr>
          <a:xfrm flipV="1">
            <a:off x="8106000" y="3805480"/>
            <a:ext cx="455556" cy="47488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215EAB6-32F8-471A-86AA-B1E8E166CA0A}"/>
              </a:ext>
            </a:extLst>
          </p:cNvPr>
          <p:cNvCxnSpPr/>
          <p:nvPr/>
        </p:nvCxnSpPr>
        <p:spPr>
          <a:xfrm>
            <a:off x="8106000" y="5162447"/>
            <a:ext cx="393804" cy="533619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C53D77-09D3-4605-9343-823E10568446}"/>
              </a:ext>
            </a:extLst>
          </p:cNvPr>
          <p:cNvGrpSpPr/>
          <p:nvPr/>
        </p:nvGrpSpPr>
        <p:grpSpPr>
          <a:xfrm>
            <a:off x="6768256" y="4045047"/>
            <a:ext cx="717070" cy="1506696"/>
            <a:chOff x="6768256" y="4045047"/>
            <a:chExt cx="717070" cy="150669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6FFFBBC-411D-4550-B5A5-06B2C1C0FD14}"/>
                </a:ext>
              </a:extLst>
            </p:cNvPr>
            <p:cNvSpPr/>
            <p:nvPr/>
          </p:nvSpPr>
          <p:spPr>
            <a:xfrm>
              <a:off x="6768256" y="4436383"/>
              <a:ext cx="717070" cy="3480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806360">
                <a:defRPr/>
              </a:pPr>
              <a:r>
                <a:rPr lang="en-US" altLang="ko-KR" sz="1000" spc="-61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B</a:t>
              </a:r>
              <a:r>
                <a:rPr lang="ko-KR" altLang="en-US" sz="1000" spc="-61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소재 </a:t>
              </a:r>
              <a:endParaRPr lang="en-US" altLang="ko-KR" sz="10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62421B-BD7C-491E-BD61-150F2EB573C9}"/>
                </a:ext>
              </a:extLst>
            </p:cNvPr>
            <p:cNvSpPr/>
            <p:nvPr/>
          </p:nvSpPr>
          <p:spPr>
            <a:xfrm>
              <a:off x="6768256" y="4047604"/>
              <a:ext cx="717070" cy="3480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806360">
                <a:defRPr/>
              </a:pPr>
              <a:r>
                <a:rPr lang="en-US" altLang="ko-KR" sz="1000" spc="-61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A</a:t>
              </a:r>
              <a:r>
                <a:rPr lang="ko-KR" altLang="en-US" sz="1000" spc="-61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소재 </a:t>
              </a:r>
              <a:endParaRPr lang="en-US" altLang="ko-KR" sz="10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B8D4AEB-E5F5-4C85-9882-A0F0C8421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256" y="4045047"/>
              <a:ext cx="306617" cy="348029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4852FAC-6B88-4509-A539-2A8A6F866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256" y="4433826"/>
              <a:ext cx="306617" cy="348029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952FD7B-77B3-4D49-8F27-C994B8907335}"/>
                </a:ext>
              </a:extLst>
            </p:cNvPr>
            <p:cNvSpPr/>
            <p:nvPr/>
          </p:nvSpPr>
          <p:spPr>
            <a:xfrm>
              <a:off x="6768256" y="4820049"/>
              <a:ext cx="717070" cy="3480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806360">
                <a:defRPr/>
              </a:pPr>
              <a:r>
                <a:rPr lang="en-US" altLang="ko-KR" sz="1000" spc="-61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C</a:t>
              </a:r>
              <a:r>
                <a:rPr lang="ko-KR" altLang="en-US" sz="1000" spc="-61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소재 </a:t>
              </a:r>
              <a:endParaRPr lang="en-US" altLang="ko-KR" sz="10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BC27E3A-E234-4FCF-A3D7-A8EFF145DF61}"/>
                </a:ext>
              </a:extLst>
            </p:cNvPr>
            <p:cNvSpPr/>
            <p:nvPr/>
          </p:nvSpPr>
          <p:spPr>
            <a:xfrm>
              <a:off x="6768256" y="5203714"/>
              <a:ext cx="717070" cy="3480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806360">
                <a:defRPr/>
              </a:pPr>
              <a:r>
                <a:rPr lang="en-US" altLang="ko-KR" sz="1000" spc="-61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D</a:t>
              </a:r>
              <a:r>
                <a:rPr lang="ko-KR" altLang="en-US" sz="1000" spc="-61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소재 </a:t>
              </a:r>
              <a:endParaRPr lang="en-US" altLang="ko-KR" sz="10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CC93141-88DE-4548-BFA3-E26622D8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256" y="4819578"/>
              <a:ext cx="307793" cy="34897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A45DBED-4C4E-4B18-AC04-BEDABD19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256" y="5203714"/>
              <a:ext cx="306617" cy="348029"/>
            </a:xfrm>
            <a:prstGeom prst="rect">
              <a:avLst/>
            </a:prstGeom>
          </p:spPr>
        </p:pic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22DE26B-D897-41FD-879F-182B21CA884D}"/>
              </a:ext>
            </a:extLst>
          </p:cNvPr>
          <p:cNvSpPr/>
          <p:nvPr/>
        </p:nvSpPr>
        <p:spPr>
          <a:xfrm>
            <a:off x="7496201" y="4111339"/>
            <a:ext cx="545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0.23%</a:t>
            </a:r>
            <a:endParaRPr lang="ko-KR" altLang="en-US" sz="800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AAD21D0-4241-4D07-BA96-A3C6DC8C1A0D}"/>
              </a:ext>
            </a:extLst>
          </p:cNvPr>
          <p:cNvSpPr/>
          <p:nvPr/>
        </p:nvSpPr>
        <p:spPr>
          <a:xfrm>
            <a:off x="7496201" y="4499726"/>
            <a:ext cx="5438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en-US" altLang="ko-KR" sz="8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0.45%</a:t>
            </a:r>
            <a:endParaRPr lang="ko-KR" altLang="en-US" sz="800" dirty="0"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75D43BB-72D7-4F34-8E0F-869BEB133BE4}"/>
              </a:ext>
            </a:extLst>
          </p:cNvPr>
          <p:cNvSpPr/>
          <p:nvPr/>
        </p:nvSpPr>
        <p:spPr>
          <a:xfrm>
            <a:off x="7483155" y="4893997"/>
            <a:ext cx="5438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en-US" altLang="ko-KR" sz="8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0.45%</a:t>
            </a:r>
            <a:endParaRPr lang="ko-KR" altLang="en-US" sz="800" dirty="0"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0CDEE8-28F3-4001-9C29-1824DD44D159}"/>
              </a:ext>
            </a:extLst>
          </p:cNvPr>
          <p:cNvSpPr/>
          <p:nvPr/>
        </p:nvSpPr>
        <p:spPr>
          <a:xfrm>
            <a:off x="7483155" y="5272384"/>
            <a:ext cx="5294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0.31%</a:t>
            </a:r>
            <a:endParaRPr lang="ko-KR" altLang="en-US" sz="800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4DB224-5231-445D-8365-0229CEBA13F0}"/>
              </a:ext>
            </a:extLst>
          </p:cNvPr>
          <p:cNvSpPr/>
          <p:nvPr/>
        </p:nvSpPr>
        <p:spPr>
          <a:xfrm>
            <a:off x="6939687" y="3723792"/>
            <a:ext cx="374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소재</a:t>
            </a:r>
            <a:endParaRPr lang="ko-KR" altLang="en-US" sz="900" b="1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A46348-F6C2-466C-B89D-5DBAD907C945}"/>
              </a:ext>
            </a:extLst>
          </p:cNvPr>
          <p:cNvSpPr/>
          <p:nvPr/>
        </p:nvSpPr>
        <p:spPr>
          <a:xfrm>
            <a:off x="7522717" y="3723792"/>
            <a:ext cx="5497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집행 </a:t>
            </a:r>
            <a:r>
              <a:rPr lang="en-US" altLang="ko-KR" sz="900" b="1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</a:t>
            </a:r>
            <a:endParaRPr lang="ko-KR" altLang="en-US" sz="900" b="1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9CE002D-A650-4DB8-A0EF-BE585C59894C}"/>
              </a:ext>
            </a:extLst>
          </p:cNvPr>
          <p:cNvSpPr/>
          <p:nvPr/>
        </p:nvSpPr>
        <p:spPr>
          <a:xfrm>
            <a:off x="8622199" y="3727912"/>
            <a:ext cx="2541432" cy="64205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806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-61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4A2A865-3FD5-4FFE-BC0A-1D63D5029918}"/>
              </a:ext>
            </a:extLst>
          </p:cNvPr>
          <p:cNvSpPr/>
          <p:nvPr/>
        </p:nvSpPr>
        <p:spPr>
          <a:xfrm>
            <a:off x="8619819" y="3491853"/>
            <a:ext cx="20192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1. </a:t>
            </a:r>
            <a:r>
              <a:rPr lang="ko-KR" altLang="en-US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시나리오 </a:t>
            </a:r>
            <a:r>
              <a:rPr lang="en-US" altLang="ko-KR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&lt; </a:t>
            </a:r>
            <a:r>
              <a:rPr lang="ko-KR" altLang="en-US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소재 </a:t>
            </a:r>
            <a:r>
              <a:rPr lang="en-US" altLang="ko-KR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ko-KR" altLang="en-US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최적화 기능 </a:t>
            </a:r>
            <a:r>
              <a:rPr lang="ko-KR" altLang="en-US" sz="900" b="1" spc="-6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미활용</a:t>
            </a:r>
            <a:r>
              <a:rPr lang="ko-KR" altLang="en-US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&gt;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C1B94C-4BB4-4B0F-B7A8-484BBBDB93F9}"/>
              </a:ext>
            </a:extLst>
          </p:cNvPr>
          <p:cNvSpPr/>
          <p:nvPr/>
        </p:nvSpPr>
        <p:spPr>
          <a:xfrm>
            <a:off x="8484649" y="4434973"/>
            <a:ext cx="2859366" cy="208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6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kumimoji="0" lang="ko-KR" altLang="en-US" sz="900" b="1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효율에 상관 없이 </a:t>
            </a:r>
            <a:r>
              <a:rPr kumimoji="0" lang="ko-KR" altLang="en-US" sz="900" b="1" i="0" u="none" strike="noStrike" kern="0" cap="none" spc="-61" normalizeH="0" baseline="0" noProof="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소재별</a:t>
            </a:r>
            <a:r>
              <a:rPr kumimoji="0" lang="ko-KR" altLang="en-US" sz="900" b="1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 균등한 노출 비중으로 진행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4886886-312E-4355-938E-0E1544DA30A4}"/>
              </a:ext>
            </a:extLst>
          </p:cNvPr>
          <p:cNvGrpSpPr/>
          <p:nvPr/>
        </p:nvGrpSpPr>
        <p:grpSpPr>
          <a:xfrm>
            <a:off x="8709186" y="3720926"/>
            <a:ext cx="2352352" cy="640361"/>
            <a:chOff x="7196835" y="3028667"/>
            <a:chExt cx="2352352" cy="640361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AACC303-8431-4187-9623-2554D135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241" y="3028667"/>
              <a:ext cx="360000" cy="360000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3AB7ACDC-8FFA-460B-86CB-43F77F95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6835" y="3309028"/>
              <a:ext cx="360406" cy="360000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462FF4A2-C138-4FB1-9DA1-086E2B18A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016" y="3028667"/>
              <a:ext cx="360000" cy="360000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6679786F-5249-4608-8F23-424E9935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610" y="3307312"/>
              <a:ext cx="360406" cy="360000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099055D-CFCE-4D83-AFF5-B8D3AD03C11C}"/>
                </a:ext>
              </a:extLst>
            </p:cNvPr>
            <p:cNvSpPr/>
            <p:nvPr/>
          </p:nvSpPr>
          <p:spPr>
            <a:xfrm>
              <a:off x="7562845" y="3093910"/>
              <a:ext cx="8131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노출 비중 </a:t>
              </a:r>
              <a:r>
                <a:rPr kumimoji="0" lang="en-US" altLang="ko-KR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34EA2"/>
                  </a:solidFill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25%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39CEDE3-3696-4928-80C0-945966DB4CAC}"/>
                </a:ext>
              </a:extLst>
            </p:cNvPr>
            <p:cNvSpPr/>
            <p:nvPr/>
          </p:nvSpPr>
          <p:spPr>
            <a:xfrm>
              <a:off x="7562845" y="3377674"/>
              <a:ext cx="8131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노출 비중 </a:t>
              </a:r>
              <a:r>
                <a:rPr kumimoji="0" lang="en-US" altLang="ko-KR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34EA2"/>
                  </a:solidFill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25%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B08A3DE-CB6B-4F5D-91BA-261C7B11D1C3}"/>
                </a:ext>
              </a:extLst>
            </p:cNvPr>
            <p:cNvSpPr/>
            <p:nvPr/>
          </p:nvSpPr>
          <p:spPr>
            <a:xfrm>
              <a:off x="8736016" y="3377674"/>
              <a:ext cx="8131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노출 비중 </a:t>
              </a:r>
              <a:r>
                <a:rPr kumimoji="0" lang="en-US" altLang="ko-KR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34EA2"/>
                  </a:solidFill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25%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85DAF46-5D29-41A1-B3F5-FEA5FD93FC95}"/>
                </a:ext>
              </a:extLst>
            </p:cNvPr>
            <p:cNvSpPr/>
            <p:nvPr/>
          </p:nvSpPr>
          <p:spPr>
            <a:xfrm>
              <a:off x="8736016" y="3093251"/>
              <a:ext cx="8131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노출 비중 </a:t>
              </a:r>
              <a:r>
                <a:rPr kumimoji="0" lang="en-US" altLang="ko-KR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34EA2"/>
                  </a:solidFill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25%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F5A9AF4-A53A-48C9-964C-CA6DCF0CC796}"/>
              </a:ext>
            </a:extLst>
          </p:cNvPr>
          <p:cNvSpPr/>
          <p:nvPr/>
        </p:nvSpPr>
        <p:spPr>
          <a:xfrm>
            <a:off x="8614248" y="5113657"/>
            <a:ext cx="2541432" cy="64205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806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-61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D78BEB5-44A2-4BED-9773-FC49F8595763}"/>
              </a:ext>
            </a:extLst>
          </p:cNvPr>
          <p:cNvSpPr/>
          <p:nvPr/>
        </p:nvSpPr>
        <p:spPr>
          <a:xfrm>
            <a:off x="8611868" y="4877598"/>
            <a:ext cx="19212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 </a:t>
            </a:r>
            <a:r>
              <a:rPr lang="ko-KR" altLang="en-US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시나리오 </a:t>
            </a:r>
            <a:r>
              <a:rPr lang="en-US" altLang="ko-KR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&lt; </a:t>
            </a:r>
            <a:r>
              <a:rPr lang="ko-KR" altLang="en-US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소재 </a:t>
            </a:r>
            <a:r>
              <a:rPr lang="en-US" altLang="ko-KR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ko-KR" altLang="en-US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최적화 기능 </a:t>
            </a:r>
            <a:r>
              <a:rPr lang="ko-KR" altLang="en-US" sz="900" b="1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활용</a:t>
            </a:r>
            <a:r>
              <a:rPr lang="ko-KR" altLang="en-US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900" spc="-6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&gt;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FBA6866-142E-4EEB-B2A1-66DFBD3D6A45}"/>
              </a:ext>
            </a:extLst>
          </p:cNvPr>
          <p:cNvSpPr/>
          <p:nvPr/>
        </p:nvSpPr>
        <p:spPr>
          <a:xfrm>
            <a:off x="8476698" y="5820718"/>
            <a:ext cx="2859366" cy="208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063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-61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rPr>
              <a:t>클릭 효율 우수한 소재에 보다 높은 노출 비중으로 진행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5536061-CF3E-40A1-8638-E1E8A57B0939}"/>
              </a:ext>
            </a:extLst>
          </p:cNvPr>
          <p:cNvGrpSpPr/>
          <p:nvPr/>
        </p:nvGrpSpPr>
        <p:grpSpPr>
          <a:xfrm>
            <a:off x="8701235" y="5106671"/>
            <a:ext cx="2352352" cy="640361"/>
            <a:chOff x="7196835" y="3028667"/>
            <a:chExt cx="2352352" cy="640361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4A70DE4E-C54E-4211-B181-4BA14635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241" y="3028667"/>
              <a:ext cx="360000" cy="360000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233BE3B1-8396-4942-8011-87FFC7661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6835" y="3309028"/>
              <a:ext cx="360406" cy="36000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D99EACB1-5D34-4355-8D50-F6FCBEFD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016" y="3028667"/>
              <a:ext cx="360000" cy="360000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3F59C0CE-C012-4BA6-938D-0622D318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610" y="3307312"/>
              <a:ext cx="360406" cy="36000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3FC31C3-B8C0-4E34-8B39-69CF8735473B}"/>
                </a:ext>
              </a:extLst>
            </p:cNvPr>
            <p:cNvSpPr/>
            <p:nvPr/>
          </p:nvSpPr>
          <p:spPr>
            <a:xfrm>
              <a:off x="7586890" y="3093910"/>
              <a:ext cx="76508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노출 비중 </a:t>
              </a:r>
              <a:r>
                <a:rPr kumimoji="0" lang="en-US" altLang="ko-KR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34EA2"/>
                  </a:solidFill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13%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7E3AC65-0FF4-4B5D-8D99-DDB347FE3810}"/>
                </a:ext>
              </a:extLst>
            </p:cNvPr>
            <p:cNvSpPr/>
            <p:nvPr/>
          </p:nvSpPr>
          <p:spPr>
            <a:xfrm>
              <a:off x="7562845" y="3377674"/>
              <a:ext cx="8131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노출 비중 </a:t>
              </a:r>
              <a:r>
                <a:rPr kumimoji="0" lang="en-US" altLang="ko-KR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35%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C79C43B-B498-42FC-ACBB-342D6B2F0BA7}"/>
                </a:ext>
              </a:extLst>
            </p:cNvPr>
            <p:cNvSpPr/>
            <p:nvPr/>
          </p:nvSpPr>
          <p:spPr>
            <a:xfrm>
              <a:off x="8760061" y="3377674"/>
              <a:ext cx="76508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노출 비중 </a:t>
              </a:r>
              <a:r>
                <a:rPr kumimoji="0" lang="en-US" altLang="ko-KR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34EA2"/>
                  </a:solidFill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13%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EEA5AFA-D7BD-4F2D-838E-D40500C15EA5}"/>
                </a:ext>
              </a:extLst>
            </p:cNvPr>
            <p:cNvSpPr/>
            <p:nvPr/>
          </p:nvSpPr>
          <p:spPr>
            <a:xfrm>
              <a:off x="8736016" y="3093251"/>
              <a:ext cx="8131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노출 비중 </a:t>
              </a:r>
              <a:r>
                <a:rPr kumimoji="0" lang="en-US" altLang="ko-KR" sz="900" b="0" i="0" u="none" strike="noStrike" kern="0" cap="none" spc="-61" normalizeH="0" baseline="0" noProof="0" dirty="0">
                  <a:ln w="3175"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35%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057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8DD0F-F220-4ED2-B8B3-7DE0056B7AA3}"/>
              </a:ext>
            </a:extLst>
          </p:cNvPr>
          <p:cNvSpPr txBox="1"/>
          <p:nvPr/>
        </p:nvSpPr>
        <p:spPr>
          <a:xfrm>
            <a:off x="695323" y="785063"/>
            <a:ext cx="946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매체 특성을 고려한 </a:t>
            </a:r>
            <a:endParaRPr lang="en-US" altLang="ko-KR" sz="3600" spc="-15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  <a:p>
            <a:r>
              <a:rPr lang="ko-KR" altLang="en-US" sz="3600" spc="-15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커뮤니케이션 전략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A22F-80A6-4EC3-8E21-ABD42FDE02A6}"/>
              </a:ext>
            </a:extLst>
          </p:cNvPr>
          <p:cNvSpPr txBox="1"/>
          <p:nvPr/>
        </p:nvSpPr>
        <p:spPr>
          <a:xfrm>
            <a:off x="720493" y="2029838"/>
            <a:ext cx="901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검색창과 날씨영역이 동시에 노출되는 네이버 모바일 메인 </a:t>
            </a:r>
            <a:r>
              <a:rPr lang="en-US" altLang="ko-KR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UI</a:t>
            </a: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의 특성을 고려</a:t>
            </a:r>
          </a:p>
          <a:p>
            <a:pPr lvl="0">
              <a:defRPr/>
            </a:pPr>
            <a:r>
              <a:rPr lang="ko-KR" altLang="en-US" sz="200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검색유도 또는 계절에 따른 날씨 이슈를 활용한 커뮤니케이션으로 유입 확대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F2D59D9-FBF2-49B8-8BD4-847C60B89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43" y="3020295"/>
            <a:ext cx="1611247" cy="339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62CBF1-DCDC-4849-8E54-235E8CDE3C89}"/>
              </a:ext>
            </a:extLst>
          </p:cNvPr>
          <p:cNvSpPr/>
          <p:nvPr/>
        </p:nvSpPr>
        <p:spPr>
          <a:xfrm>
            <a:off x="1940943" y="5274056"/>
            <a:ext cx="1611247" cy="350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3872606-051B-4CC9-A9E1-E40952915BF2}"/>
              </a:ext>
            </a:extLst>
          </p:cNvPr>
          <p:cNvSpPr/>
          <p:nvPr/>
        </p:nvSpPr>
        <p:spPr>
          <a:xfrm>
            <a:off x="1692466" y="4155611"/>
            <a:ext cx="2108200" cy="400093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56A57-1C4F-4766-A140-47F90D6DF740}"/>
              </a:ext>
            </a:extLst>
          </p:cNvPr>
          <p:cNvSpPr/>
          <p:nvPr/>
        </p:nvSpPr>
        <p:spPr>
          <a:xfrm>
            <a:off x="1692466" y="5596421"/>
            <a:ext cx="2108200" cy="400093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6E78729-5440-4E95-8565-2EB5B7AA265C}"/>
              </a:ext>
            </a:extLst>
          </p:cNvPr>
          <p:cNvCxnSpPr/>
          <p:nvPr/>
        </p:nvCxnSpPr>
        <p:spPr>
          <a:xfrm>
            <a:off x="3876040" y="4339230"/>
            <a:ext cx="2743200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73B1044-CCC6-4630-950B-E7B16AEE3EE0}"/>
              </a:ext>
            </a:extLst>
          </p:cNvPr>
          <p:cNvCxnSpPr/>
          <p:nvPr/>
        </p:nvCxnSpPr>
        <p:spPr>
          <a:xfrm>
            <a:off x="3876040" y="5793062"/>
            <a:ext cx="2743200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D1F8A06-E4D6-40B7-928A-38740D182889}"/>
              </a:ext>
            </a:extLst>
          </p:cNvPr>
          <p:cNvSpPr txBox="1"/>
          <p:nvPr/>
        </p:nvSpPr>
        <p:spPr>
          <a:xfrm>
            <a:off x="3573035" y="4453140"/>
            <a:ext cx="304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검색을 유도하는 소재 커뮤니케이션으로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상단의 검색창을 통해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SA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채널로의 유입 유도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2803767-5AC9-4A6D-8640-D28DE58A8C6F}"/>
              </a:ext>
            </a:extLst>
          </p:cNvPr>
          <p:cNvSpPr txBox="1"/>
          <p:nvPr/>
        </p:nvSpPr>
        <p:spPr>
          <a:xfrm>
            <a:off x="3573033" y="5927412"/>
            <a:ext cx="353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기집행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사례를 통해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날씨이슈 발생시 성과 증대 확인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미세먼지 발생시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CTR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 전환성과 증대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3B17C1E-E774-4D46-9BAF-638626078CE4}"/>
              </a:ext>
            </a:extLst>
          </p:cNvPr>
          <p:cNvSpPr/>
          <p:nvPr/>
        </p:nvSpPr>
        <p:spPr>
          <a:xfrm>
            <a:off x="7179710" y="3882030"/>
            <a:ext cx="436245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A1F5444-F668-4A68-95D7-DD38EE37DEE0}"/>
              </a:ext>
            </a:extLst>
          </p:cNvPr>
          <p:cNvSpPr/>
          <p:nvPr/>
        </p:nvSpPr>
        <p:spPr>
          <a:xfrm>
            <a:off x="7179710" y="5335862"/>
            <a:ext cx="436245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2342</Words>
  <Application>Microsoft Office PowerPoint</Application>
  <PresentationFormat>와이드스크린</PresentationFormat>
  <Paragraphs>629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HG꼬딕씨 40g</vt:lpstr>
      <vt:lpstr>HG꼬딕씨 60g</vt:lpstr>
      <vt:lpstr>HG꼬딕씨 80g</vt:lpstr>
      <vt:lpstr>HG꼬딕씨 99g</vt:lpstr>
      <vt:lpstr>HG꼬딕씨_Pro 40g</vt:lpstr>
      <vt:lpstr>HG꼬딕씨_Pro 60g</vt:lpstr>
      <vt:lpstr>맑은 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영방</dc:creator>
  <cp:lastModifiedBy>박철원</cp:lastModifiedBy>
  <cp:revision>57</cp:revision>
  <dcterms:created xsi:type="dcterms:W3CDTF">2019-10-23T00:13:37Z</dcterms:created>
  <dcterms:modified xsi:type="dcterms:W3CDTF">2019-10-25T19:26:54Z</dcterms:modified>
</cp:coreProperties>
</file>